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4" r:id="rId3"/>
    <p:sldId id="258" r:id="rId4"/>
    <p:sldId id="259" r:id="rId5"/>
    <p:sldId id="261" r:id="rId6"/>
    <p:sldId id="262" r:id="rId7"/>
    <p:sldId id="264" r:id="rId8"/>
    <p:sldId id="265" r:id="rId9"/>
    <p:sldId id="263" r:id="rId10"/>
    <p:sldId id="295" r:id="rId11"/>
    <p:sldId id="267" r:id="rId12"/>
    <p:sldId id="269" r:id="rId13"/>
    <p:sldId id="270" r:id="rId14"/>
    <p:sldId id="286" r:id="rId15"/>
    <p:sldId id="288" r:id="rId16"/>
    <p:sldId id="289" r:id="rId17"/>
    <p:sldId id="268" r:id="rId18"/>
    <p:sldId id="290" r:id="rId19"/>
    <p:sldId id="266" r:id="rId20"/>
    <p:sldId id="271" r:id="rId21"/>
    <p:sldId id="272" r:id="rId22"/>
    <p:sldId id="273" r:id="rId23"/>
    <p:sldId id="274" r:id="rId24"/>
    <p:sldId id="296" r:id="rId25"/>
    <p:sldId id="275" r:id="rId26"/>
    <p:sldId id="276" r:id="rId27"/>
    <p:sldId id="292" r:id="rId28"/>
    <p:sldId id="279" r:id="rId29"/>
    <p:sldId id="297" r:id="rId30"/>
    <p:sldId id="280" r:id="rId31"/>
    <p:sldId id="281" r:id="rId32"/>
    <p:sldId id="282" r:id="rId33"/>
    <p:sldId id="283" r:id="rId34"/>
    <p:sldId id="285" r:id="rId35"/>
    <p:sldId id="29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2A405C5-A842-4618-B5F0-4AAEF6A5BA2D}">
          <p14:sldIdLst>
            <p14:sldId id="256"/>
            <p14:sldId id="294"/>
            <p14:sldId id="258"/>
            <p14:sldId id="259"/>
            <p14:sldId id="261"/>
            <p14:sldId id="262"/>
            <p14:sldId id="264"/>
            <p14:sldId id="265"/>
            <p14:sldId id="263"/>
            <p14:sldId id="295"/>
          </p14:sldIdLst>
        </p14:section>
        <p14:section name="层级结构" id="{EC7C4743-AED8-40C1-A0C0-DFEDE46CAC55}">
          <p14:sldIdLst>
            <p14:sldId id="267"/>
            <p14:sldId id="269"/>
            <p14:sldId id="270"/>
            <p14:sldId id="286"/>
            <p14:sldId id="288"/>
            <p14:sldId id="289"/>
            <p14:sldId id="268"/>
            <p14:sldId id="290"/>
            <p14:sldId id="266"/>
            <p14:sldId id="271"/>
            <p14:sldId id="272"/>
            <p14:sldId id="273"/>
            <p14:sldId id="274"/>
            <p14:sldId id="296"/>
            <p14:sldId id="275"/>
            <p14:sldId id="276"/>
            <p14:sldId id="292"/>
            <p14:sldId id="279"/>
            <p14:sldId id="297"/>
            <p14:sldId id="280"/>
            <p14:sldId id="281"/>
            <p14:sldId id="282"/>
            <p14:sldId id="283"/>
            <p14:sldId id="285"/>
            <p14:sldId id="293"/>
          </p14:sldIdLst>
        </p14:section>
      </p14:sectionLst>
    </p:ext>
    <p:ext uri="{EFAFB233-063F-42B5-8137-9DF3F51BA10A}">
      <p15:sldGuideLst xmlns:p15="http://schemas.microsoft.com/office/powerpoint/2012/main">
        <p15:guide id="1" orient="horz" pos="127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78" d="100"/>
          <a:sy n="78" d="100"/>
        </p:scale>
        <p:origin x="1550" y="67"/>
      </p:cViewPr>
      <p:guideLst>
        <p:guide orient="horz" pos="1275"/>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267124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296104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142150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normAutofit/>
          </a:bodyPr>
          <a:lstStyle>
            <a:lvl1pPr>
              <a:lnSpc>
                <a:spcPct val="130000"/>
              </a:lnSpc>
              <a:defRPr sz="2400"/>
            </a:lvl1pPr>
            <a:lvl2pPr>
              <a:lnSpc>
                <a:spcPct val="130000"/>
              </a:lnSpc>
              <a:defRPr sz="2000"/>
            </a:lvl2pPr>
            <a:lvl3pPr>
              <a:lnSpc>
                <a:spcPct val="130000"/>
              </a:lnSpc>
              <a:defRPr sz="1800"/>
            </a:lvl3pPr>
            <a:lvl4pPr>
              <a:lnSpc>
                <a:spcPct val="130000"/>
              </a:lnSpc>
              <a:defRPr sz="1600"/>
            </a:lvl4pPr>
            <a:lvl5pPr>
              <a:lnSpc>
                <a:spcPct val="130000"/>
              </a:lnSpc>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27395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185549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1600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b="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150866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268565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371534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115367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7539D9-37DE-45C6-A36A-FDBB584F2C92}" type="datetimeFigureOut">
              <a:rPr lang="zh-CN" altLang="en-US" smtClean="0"/>
              <a:t>2019/5/1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1752116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539D9-37DE-45C6-A36A-FDBB584F2C92}" type="datetimeFigureOut">
              <a:rPr lang="zh-CN" altLang="en-US" smtClean="0"/>
              <a:t>2019/5/1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177A1-10FA-424A-9DA1-10EAF0E2D607}" type="slidenum">
              <a:rPr lang="zh-CN" altLang="en-US" smtClean="0"/>
              <a:t>‹#›</a:t>
            </a:fld>
            <a:endParaRPr lang="zh-CN" altLang="en-US"/>
          </a:p>
        </p:txBody>
      </p:sp>
    </p:spTree>
    <p:extLst>
      <p:ext uri="{BB962C8B-B14F-4D97-AF65-F5344CB8AC3E}">
        <p14:creationId xmlns:p14="http://schemas.microsoft.com/office/powerpoint/2010/main" val="2510439882"/>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3"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25.png"/><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image" Target="../media/image23.w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30.wm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9.bin"/><Relationship Id="rId18" Type="http://schemas.openxmlformats.org/officeDocument/2006/relationships/image" Target="../media/image39.w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36.wmf"/><Relationship Id="rId17" Type="http://schemas.openxmlformats.org/officeDocument/2006/relationships/oleObject" Target="../embeddings/oleObject21.bin"/><Relationship Id="rId2" Type="http://schemas.openxmlformats.org/officeDocument/2006/relationships/slideLayout" Target="../slideLayouts/slideLayout3.xml"/><Relationship Id="rId16" Type="http://schemas.openxmlformats.org/officeDocument/2006/relationships/image" Target="../media/image38.wmf"/><Relationship Id="rId20" Type="http://schemas.openxmlformats.org/officeDocument/2006/relationships/image" Target="../media/image40.wmf"/><Relationship Id="rId1" Type="http://schemas.openxmlformats.org/officeDocument/2006/relationships/vmlDrawing" Target="../drawings/vmlDrawing8.vml"/><Relationship Id="rId6" Type="http://schemas.openxmlformats.org/officeDocument/2006/relationships/image" Target="../media/image33.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35.wmf"/><Relationship Id="rId19" Type="http://schemas.openxmlformats.org/officeDocument/2006/relationships/oleObject" Target="../embeddings/oleObject22.bin"/><Relationship Id="rId4" Type="http://schemas.openxmlformats.org/officeDocument/2006/relationships/image" Target="../media/image32.wmf"/><Relationship Id="rId9" Type="http://schemas.openxmlformats.org/officeDocument/2006/relationships/oleObject" Target="../embeddings/oleObject17.bin"/><Relationship Id="rId14" Type="http://schemas.openxmlformats.org/officeDocument/2006/relationships/image" Target="../media/image37.wmf"/><Relationship Id="rId22" Type="http://schemas.openxmlformats.org/officeDocument/2006/relationships/image" Target="../media/image41.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5.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C5086A3-C52E-4B7F-B053-9C698EDBF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97" y="604520"/>
            <a:ext cx="7984503" cy="4491283"/>
          </a:xfrm>
          <a:prstGeom prst="rect">
            <a:avLst/>
          </a:prstGeom>
        </p:spPr>
      </p:pic>
      <p:sp>
        <p:nvSpPr>
          <p:cNvPr id="2" name="标题 1">
            <a:extLst>
              <a:ext uri="{FF2B5EF4-FFF2-40B4-BE49-F238E27FC236}">
                <a16:creationId xmlns:a16="http://schemas.microsoft.com/office/drawing/2014/main" id="{D456F267-C8CD-4CFA-83B1-668D61536396}"/>
              </a:ext>
            </a:extLst>
          </p:cNvPr>
          <p:cNvSpPr>
            <a:spLocks noGrp="1"/>
          </p:cNvSpPr>
          <p:nvPr>
            <p:ph type="ctrTitle"/>
          </p:nvPr>
        </p:nvSpPr>
        <p:spPr>
          <a:xfrm>
            <a:off x="1432400" y="2135522"/>
            <a:ext cx="6471975" cy="1293478"/>
          </a:xfrm>
          <a:solidFill>
            <a:srgbClr val="FFFFFF">
              <a:alpha val="89804"/>
            </a:srgbClr>
          </a:solidFill>
        </p:spPr>
        <p:txBody>
          <a:bodyPr>
            <a:normAutofit fontScale="90000"/>
          </a:bodyPr>
          <a:lstStyle/>
          <a:p>
            <a:r>
              <a:rPr lang="zh-CN" altLang="en-US" b="1" dirty="0"/>
              <a:t>卷积神经网络</a:t>
            </a:r>
            <a:br>
              <a:rPr lang="en-US" altLang="zh-CN" dirty="0"/>
            </a:br>
            <a:r>
              <a:rPr lang="en-US" altLang="zh-CN" sz="3600" dirty="0"/>
              <a:t>Convolutional Neural Network</a:t>
            </a:r>
            <a:endParaRPr lang="zh-CN" altLang="en-US" dirty="0"/>
          </a:p>
        </p:txBody>
      </p:sp>
      <p:sp>
        <p:nvSpPr>
          <p:cNvPr id="6" name="副标题 5">
            <a:extLst>
              <a:ext uri="{FF2B5EF4-FFF2-40B4-BE49-F238E27FC236}">
                <a16:creationId xmlns:a16="http://schemas.microsoft.com/office/drawing/2014/main" id="{8022AA95-0513-4DD7-8520-42B9E02122D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87732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454EA-5779-45E4-8EE5-0B4B399050DB}"/>
              </a:ext>
            </a:extLst>
          </p:cNvPr>
          <p:cNvSpPr>
            <a:spLocks noGrp="1"/>
          </p:cNvSpPr>
          <p:nvPr>
            <p:ph type="title"/>
          </p:nvPr>
        </p:nvSpPr>
        <p:spPr/>
        <p:txBody>
          <a:bodyPr/>
          <a:lstStyle/>
          <a:p>
            <a:r>
              <a:rPr lang="en-US" altLang="zh-CN" dirty="0"/>
              <a:t>CNN</a:t>
            </a:r>
            <a:r>
              <a:rPr lang="zh-CN" altLang="en-US" dirty="0"/>
              <a:t>层级结构</a:t>
            </a:r>
          </a:p>
        </p:txBody>
      </p:sp>
      <p:sp>
        <p:nvSpPr>
          <p:cNvPr id="3" name="文本占位符 2">
            <a:extLst>
              <a:ext uri="{FF2B5EF4-FFF2-40B4-BE49-F238E27FC236}">
                <a16:creationId xmlns:a16="http://schemas.microsoft.com/office/drawing/2014/main" id="{6E03F9BD-8CDF-4395-86C7-1AD82E25DB33}"/>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1904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D3612-7FE6-42FE-91C4-6D71EED21925}"/>
              </a:ext>
            </a:extLst>
          </p:cNvPr>
          <p:cNvSpPr>
            <a:spLocks noGrp="1"/>
          </p:cNvSpPr>
          <p:nvPr>
            <p:ph type="title"/>
          </p:nvPr>
        </p:nvSpPr>
        <p:spPr/>
        <p:txBody>
          <a:bodyPr/>
          <a:lstStyle/>
          <a:p>
            <a:r>
              <a:rPr lang="en-US" altLang="zh-CN" dirty="0"/>
              <a:t>CNN</a:t>
            </a:r>
            <a:r>
              <a:rPr lang="zh-CN" altLang="en-US" dirty="0"/>
              <a:t>层级结构</a:t>
            </a:r>
          </a:p>
        </p:txBody>
      </p:sp>
      <p:pic>
        <p:nvPicPr>
          <p:cNvPr id="5" name="内容占位符 4">
            <a:extLst>
              <a:ext uri="{FF2B5EF4-FFF2-40B4-BE49-F238E27FC236}">
                <a16:creationId xmlns:a16="http://schemas.microsoft.com/office/drawing/2014/main" id="{E36079BA-ED9F-4363-B86B-92882EF89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25966"/>
            <a:ext cx="7886700" cy="2664510"/>
          </a:xfrm>
        </p:spPr>
      </p:pic>
    </p:spTree>
    <p:extLst>
      <p:ext uri="{BB962C8B-B14F-4D97-AF65-F5344CB8AC3E}">
        <p14:creationId xmlns:p14="http://schemas.microsoft.com/office/powerpoint/2010/main" val="86318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3BDCC-3977-4808-B982-BE6F96CFC74C}"/>
              </a:ext>
            </a:extLst>
          </p:cNvPr>
          <p:cNvSpPr>
            <a:spLocks noGrp="1"/>
          </p:cNvSpPr>
          <p:nvPr>
            <p:ph type="title"/>
          </p:nvPr>
        </p:nvSpPr>
        <p:spPr/>
        <p:txBody>
          <a:bodyPr/>
          <a:lstStyle/>
          <a:p>
            <a:r>
              <a:rPr lang="en-US" altLang="zh-CN" dirty="0"/>
              <a:t>Input Layer</a:t>
            </a:r>
            <a:endParaRPr lang="zh-CN" altLang="en-US" dirty="0"/>
          </a:p>
        </p:txBody>
      </p:sp>
      <p:sp>
        <p:nvSpPr>
          <p:cNvPr id="3" name="内容占位符 2">
            <a:extLst>
              <a:ext uri="{FF2B5EF4-FFF2-40B4-BE49-F238E27FC236}">
                <a16:creationId xmlns:a16="http://schemas.microsoft.com/office/drawing/2014/main" id="{F2B75070-825D-4F4C-A00D-1EFE9086A501}"/>
              </a:ext>
            </a:extLst>
          </p:cNvPr>
          <p:cNvSpPr>
            <a:spLocks noGrp="1"/>
          </p:cNvSpPr>
          <p:nvPr>
            <p:ph sz="half" idx="1"/>
          </p:nvPr>
        </p:nvSpPr>
        <p:spPr>
          <a:xfrm>
            <a:off x="628650" y="1985883"/>
            <a:ext cx="3886200" cy="4351338"/>
          </a:xfrm>
        </p:spPr>
        <p:txBody>
          <a:bodyPr/>
          <a:lstStyle/>
          <a:p>
            <a:r>
              <a:rPr lang="zh-CN" altLang="en-US" dirty="0"/>
              <a:t>黑白图像：二维矩阵，每个像素点代表灰度</a:t>
            </a:r>
            <a:endParaRPr lang="en-US" altLang="zh-CN" dirty="0"/>
          </a:p>
          <a:p>
            <a:r>
              <a:rPr lang="zh-CN" altLang="en-US" dirty="0"/>
              <a:t>彩色图像：三维矩阵，分为</a:t>
            </a:r>
            <a:r>
              <a:rPr lang="en-US" altLang="zh-CN" dirty="0"/>
              <a:t>R</a:t>
            </a:r>
            <a:r>
              <a:rPr lang="zh-CN" altLang="en-US" dirty="0"/>
              <a:t>、</a:t>
            </a:r>
            <a:r>
              <a:rPr lang="en-US" altLang="zh-CN" dirty="0"/>
              <a:t>G</a:t>
            </a:r>
            <a:r>
              <a:rPr lang="zh-CN" altLang="en-US" dirty="0"/>
              <a:t>、</a:t>
            </a:r>
            <a:r>
              <a:rPr lang="en-US" altLang="zh-CN" dirty="0"/>
              <a:t>B</a:t>
            </a:r>
            <a:r>
              <a:rPr lang="zh-CN" altLang="en-US" dirty="0"/>
              <a:t>层（</a:t>
            </a:r>
            <a:r>
              <a:rPr lang="en-US" altLang="zh-CN" dirty="0"/>
              <a:t>channel</a:t>
            </a:r>
            <a:r>
              <a:rPr lang="zh-CN" altLang="en-US" dirty="0"/>
              <a:t>）。像素点取值</a:t>
            </a:r>
            <a:r>
              <a:rPr lang="en-US" altLang="zh-CN" dirty="0"/>
              <a:t>0-255</a:t>
            </a:r>
            <a:endParaRPr lang="zh-CN" altLang="en-US" dirty="0"/>
          </a:p>
        </p:txBody>
      </p:sp>
      <p:pic>
        <p:nvPicPr>
          <p:cNvPr id="6" name="内容占位符 5">
            <a:extLst>
              <a:ext uri="{FF2B5EF4-FFF2-40B4-BE49-F238E27FC236}">
                <a16:creationId xmlns:a16="http://schemas.microsoft.com/office/drawing/2014/main" id="{DE884806-A4E2-43A7-B774-C823796C17B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79942"/>
          <a:stretch/>
        </p:blipFill>
        <p:spPr>
          <a:xfrm>
            <a:off x="5432785" y="1850947"/>
            <a:ext cx="2664839" cy="2940068"/>
          </a:xfrm>
        </p:spPr>
      </p:pic>
    </p:spTree>
    <p:extLst>
      <p:ext uri="{BB962C8B-B14F-4D97-AF65-F5344CB8AC3E}">
        <p14:creationId xmlns:p14="http://schemas.microsoft.com/office/powerpoint/2010/main" val="21450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89EE0-323D-4F95-824F-D2A7ABB6EE50}"/>
              </a:ext>
            </a:extLst>
          </p:cNvPr>
          <p:cNvSpPr>
            <a:spLocks noGrp="1"/>
          </p:cNvSpPr>
          <p:nvPr>
            <p:ph type="title"/>
          </p:nvPr>
        </p:nvSpPr>
        <p:spPr/>
        <p:txBody>
          <a:bodyPr/>
          <a:lstStyle/>
          <a:p>
            <a:r>
              <a:rPr lang="en-US" altLang="zh-CN" dirty="0"/>
              <a:t>Convolution Layer</a:t>
            </a:r>
            <a:endParaRPr lang="zh-CN" altLang="en-US" dirty="0"/>
          </a:p>
        </p:txBody>
      </p:sp>
      <p:sp>
        <p:nvSpPr>
          <p:cNvPr id="3" name="内容占位符 2">
            <a:extLst>
              <a:ext uri="{FF2B5EF4-FFF2-40B4-BE49-F238E27FC236}">
                <a16:creationId xmlns:a16="http://schemas.microsoft.com/office/drawing/2014/main" id="{B783EE98-B504-4126-A9EB-E47CAA711649}"/>
              </a:ext>
            </a:extLst>
          </p:cNvPr>
          <p:cNvSpPr>
            <a:spLocks noGrp="1"/>
          </p:cNvSpPr>
          <p:nvPr>
            <p:ph sz="half" idx="1"/>
          </p:nvPr>
        </p:nvSpPr>
        <p:spPr>
          <a:xfrm>
            <a:off x="628650" y="2226469"/>
            <a:ext cx="3620482" cy="3263504"/>
          </a:xfrm>
        </p:spPr>
        <p:txBody>
          <a:bodyPr>
            <a:normAutofit/>
          </a:bodyPr>
          <a:lstStyle/>
          <a:p>
            <a:r>
              <a:rPr lang="en-US" altLang="zh-CN" dirty="0"/>
              <a:t>Filter</a:t>
            </a:r>
            <a:r>
              <a:rPr lang="zh-CN" altLang="en-US" dirty="0"/>
              <a:t>（卷积核）：对应像素权重值</a:t>
            </a:r>
            <a:endParaRPr lang="en-US" altLang="zh-CN" dirty="0"/>
          </a:p>
          <a:p>
            <a:r>
              <a:rPr lang="zh-CN" altLang="en-US" dirty="0"/>
              <a:t>将前一层局部的神经元与卷积核加权相加，得到下一层的一个神经元</a:t>
            </a:r>
          </a:p>
        </p:txBody>
      </p:sp>
      <p:pic>
        <p:nvPicPr>
          <p:cNvPr id="6" name="内容占位符 5">
            <a:extLst>
              <a:ext uri="{FF2B5EF4-FFF2-40B4-BE49-F238E27FC236}">
                <a16:creationId xmlns:a16="http://schemas.microsoft.com/office/drawing/2014/main" id="{EF3F097E-02F7-4356-9FB6-3373774F1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595206"/>
            <a:ext cx="3886200" cy="2526030"/>
          </a:xfrm>
        </p:spPr>
      </p:pic>
    </p:spTree>
    <p:extLst>
      <p:ext uri="{BB962C8B-B14F-4D97-AF65-F5344CB8AC3E}">
        <p14:creationId xmlns:p14="http://schemas.microsoft.com/office/powerpoint/2010/main" val="136591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89EE0-323D-4F95-824F-D2A7ABB6EE50}"/>
              </a:ext>
            </a:extLst>
          </p:cNvPr>
          <p:cNvSpPr>
            <a:spLocks noGrp="1"/>
          </p:cNvSpPr>
          <p:nvPr>
            <p:ph type="title"/>
          </p:nvPr>
        </p:nvSpPr>
        <p:spPr/>
        <p:txBody>
          <a:bodyPr/>
          <a:lstStyle/>
          <a:p>
            <a:r>
              <a:rPr lang="en-US" altLang="zh-CN" dirty="0"/>
              <a:t>Convolution Layer</a:t>
            </a:r>
            <a:endParaRPr lang="zh-CN" altLang="en-US" dirty="0"/>
          </a:p>
        </p:txBody>
      </p:sp>
      <p:sp>
        <p:nvSpPr>
          <p:cNvPr id="3" name="内容占位符 2">
            <a:extLst>
              <a:ext uri="{FF2B5EF4-FFF2-40B4-BE49-F238E27FC236}">
                <a16:creationId xmlns:a16="http://schemas.microsoft.com/office/drawing/2014/main" id="{B783EE98-B504-4126-A9EB-E47CAA711649}"/>
              </a:ext>
            </a:extLst>
          </p:cNvPr>
          <p:cNvSpPr>
            <a:spLocks noGrp="1"/>
          </p:cNvSpPr>
          <p:nvPr>
            <p:ph sz="half" idx="1"/>
          </p:nvPr>
        </p:nvSpPr>
        <p:spPr>
          <a:xfrm>
            <a:off x="628650" y="2226469"/>
            <a:ext cx="3620482" cy="3263504"/>
          </a:xfrm>
        </p:spPr>
        <p:txBody>
          <a:bodyPr>
            <a:normAutofit/>
          </a:bodyPr>
          <a:lstStyle/>
          <a:p>
            <a:r>
              <a:rPr lang="zh-CN" altLang="en-US" dirty="0"/>
              <a:t>用于“</a:t>
            </a:r>
            <a:r>
              <a:rPr lang="zh-CN" altLang="en-US" b="1" dirty="0">
                <a:latin typeface="+mj-ea"/>
                <a:ea typeface="+mj-ea"/>
              </a:rPr>
              <a:t>提取特征</a:t>
            </a:r>
            <a:r>
              <a:rPr lang="zh-CN" altLang="en-US" dirty="0"/>
              <a:t>”：可以根据需提取的特征来构造卷积核。符合此特征的神经元被激活</a:t>
            </a:r>
            <a:endParaRPr lang="en-US" altLang="zh-CN" dirty="0"/>
          </a:p>
        </p:txBody>
      </p:sp>
      <p:pic>
        <p:nvPicPr>
          <p:cNvPr id="8" name="内容占位符 7">
            <a:extLst>
              <a:ext uri="{FF2B5EF4-FFF2-40B4-BE49-F238E27FC236}">
                <a16:creationId xmlns:a16="http://schemas.microsoft.com/office/drawing/2014/main" id="{0734D4A9-BEDA-44BA-A380-1F81A63FE26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49132" y="2319981"/>
            <a:ext cx="4555429" cy="2029502"/>
          </a:xfrm>
        </p:spPr>
      </p:pic>
    </p:spTree>
    <p:extLst>
      <p:ext uri="{BB962C8B-B14F-4D97-AF65-F5344CB8AC3E}">
        <p14:creationId xmlns:p14="http://schemas.microsoft.com/office/powerpoint/2010/main" val="416811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89EE0-323D-4F95-824F-D2A7ABB6EE50}"/>
              </a:ext>
            </a:extLst>
          </p:cNvPr>
          <p:cNvSpPr>
            <a:spLocks noGrp="1"/>
          </p:cNvSpPr>
          <p:nvPr>
            <p:ph type="title"/>
          </p:nvPr>
        </p:nvSpPr>
        <p:spPr/>
        <p:txBody>
          <a:bodyPr/>
          <a:lstStyle/>
          <a:p>
            <a:r>
              <a:rPr lang="en-US" altLang="zh-CN" dirty="0"/>
              <a:t>Convolution Layer</a:t>
            </a:r>
            <a:endParaRPr lang="zh-CN" altLang="en-US" dirty="0"/>
          </a:p>
        </p:txBody>
      </p:sp>
      <p:sp>
        <p:nvSpPr>
          <p:cNvPr id="3" name="内容占位符 2">
            <a:extLst>
              <a:ext uri="{FF2B5EF4-FFF2-40B4-BE49-F238E27FC236}">
                <a16:creationId xmlns:a16="http://schemas.microsoft.com/office/drawing/2014/main" id="{B783EE98-B504-4126-A9EB-E47CAA711649}"/>
              </a:ext>
            </a:extLst>
          </p:cNvPr>
          <p:cNvSpPr>
            <a:spLocks noGrp="1"/>
          </p:cNvSpPr>
          <p:nvPr>
            <p:ph sz="half" idx="1"/>
          </p:nvPr>
        </p:nvSpPr>
        <p:spPr>
          <a:xfrm>
            <a:off x="628650" y="2226469"/>
            <a:ext cx="3620482" cy="3263504"/>
          </a:xfrm>
        </p:spPr>
        <p:txBody>
          <a:bodyPr>
            <a:normAutofit/>
          </a:bodyPr>
          <a:lstStyle/>
          <a:p>
            <a:r>
              <a:rPr lang="zh-CN" altLang="en-US" b="1" dirty="0">
                <a:latin typeface="+mj-ea"/>
                <a:ea typeface="+mj-ea"/>
              </a:rPr>
              <a:t>局部连接</a:t>
            </a:r>
            <a:r>
              <a:rPr lang="zh-CN" altLang="en-US" dirty="0"/>
              <a:t>：前一层的局部神经元通过卷积运算连接下一层的一个神经元。不与其他神经元连接</a:t>
            </a:r>
            <a:endParaRPr lang="en-US" altLang="zh-CN" dirty="0"/>
          </a:p>
        </p:txBody>
      </p:sp>
      <p:pic>
        <p:nvPicPr>
          <p:cNvPr id="7" name="内容占位符 6">
            <a:extLst>
              <a:ext uri="{FF2B5EF4-FFF2-40B4-BE49-F238E27FC236}">
                <a16:creationId xmlns:a16="http://schemas.microsoft.com/office/drawing/2014/main" id="{C1B1B22D-D18D-46E2-B431-B657769AA5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25765" y="2309566"/>
            <a:ext cx="4378121" cy="2465420"/>
          </a:xfrm>
        </p:spPr>
      </p:pic>
    </p:spTree>
    <p:extLst>
      <p:ext uri="{BB962C8B-B14F-4D97-AF65-F5344CB8AC3E}">
        <p14:creationId xmlns:p14="http://schemas.microsoft.com/office/powerpoint/2010/main" val="1066580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89EE0-323D-4F95-824F-D2A7ABB6EE50}"/>
              </a:ext>
            </a:extLst>
          </p:cNvPr>
          <p:cNvSpPr>
            <a:spLocks noGrp="1"/>
          </p:cNvSpPr>
          <p:nvPr>
            <p:ph type="title"/>
          </p:nvPr>
        </p:nvSpPr>
        <p:spPr/>
        <p:txBody>
          <a:bodyPr/>
          <a:lstStyle/>
          <a:p>
            <a:r>
              <a:rPr lang="en-US" altLang="zh-CN" dirty="0"/>
              <a:t>Convolution Layer</a:t>
            </a:r>
            <a:endParaRPr lang="zh-CN" altLang="en-US" dirty="0"/>
          </a:p>
        </p:txBody>
      </p:sp>
      <p:sp>
        <p:nvSpPr>
          <p:cNvPr id="3" name="内容占位符 2">
            <a:extLst>
              <a:ext uri="{FF2B5EF4-FFF2-40B4-BE49-F238E27FC236}">
                <a16:creationId xmlns:a16="http://schemas.microsoft.com/office/drawing/2014/main" id="{B783EE98-B504-4126-A9EB-E47CAA711649}"/>
              </a:ext>
            </a:extLst>
          </p:cNvPr>
          <p:cNvSpPr>
            <a:spLocks noGrp="1"/>
          </p:cNvSpPr>
          <p:nvPr>
            <p:ph sz="half" idx="1"/>
          </p:nvPr>
        </p:nvSpPr>
        <p:spPr>
          <a:xfrm>
            <a:off x="628650" y="2226469"/>
            <a:ext cx="3620482" cy="3263504"/>
          </a:xfrm>
        </p:spPr>
        <p:txBody>
          <a:bodyPr>
            <a:normAutofit fontScale="92500" lnSpcReduction="20000"/>
          </a:bodyPr>
          <a:lstStyle/>
          <a:p>
            <a:r>
              <a:rPr lang="zh-CN" altLang="en-US" b="1" dirty="0">
                <a:latin typeface="+mj-ea"/>
                <a:ea typeface="+mj-ea"/>
              </a:rPr>
              <a:t>平移不变性</a:t>
            </a:r>
            <a:r>
              <a:rPr lang="zh-CN" altLang="en-US" dirty="0"/>
              <a:t>：由于前一层的不同位置像素共享卷积核权重，无论图像特征位置如何变化，前层的特征都可以从后层的某些神经元体现出来。</a:t>
            </a:r>
            <a:r>
              <a:rPr lang="zh-CN" altLang="en-US" dirty="0">
                <a:solidFill>
                  <a:srgbClr val="FF0000"/>
                </a:solidFill>
              </a:rPr>
              <a:t>改变对象位置只会改变下层激活的神经元的位置</a:t>
            </a:r>
            <a:endParaRPr lang="en-US" altLang="zh-CN" dirty="0">
              <a:solidFill>
                <a:srgbClr val="FF0000"/>
              </a:solidFill>
            </a:endParaRPr>
          </a:p>
        </p:txBody>
      </p:sp>
      <p:pic>
        <p:nvPicPr>
          <p:cNvPr id="8" name="内容占位符 7">
            <a:extLst>
              <a:ext uri="{FF2B5EF4-FFF2-40B4-BE49-F238E27FC236}">
                <a16:creationId xmlns:a16="http://schemas.microsoft.com/office/drawing/2014/main" id="{74D60E13-F500-44A0-B6E5-17ACED4CE12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 r="61204"/>
          <a:stretch/>
        </p:blipFill>
        <p:spPr>
          <a:xfrm>
            <a:off x="5031607" y="2055043"/>
            <a:ext cx="2990603" cy="3331779"/>
          </a:xfrm>
        </p:spPr>
      </p:pic>
    </p:spTree>
    <p:extLst>
      <p:ext uri="{BB962C8B-B14F-4D97-AF65-F5344CB8AC3E}">
        <p14:creationId xmlns:p14="http://schemas.microsoft.com/office/powerpoint/2010/main" val="409919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EB205-34F7-4CB6-B446-08E76568E50A}"/>
              </a:ext>
            </a:extLst>
          </p:cNvPr>
          <p:cNvSpPr>
            <a:spLocks noGrp="1"/>
          </p:cNvSpPr>
          <p:nvPr>
            <p:ph type="title"/>
          </p:nvPr>
        </p:nvSpPr>
        <p:spPr/>
        <p:txBody>
          <a:bodyPr/>
          <a:lstStyle/>
          <a:p>
            <a:r>
              <a:rPr lang="en-US" altLang="zh-CN" dirty="0"/>
              <a:t>Convolution Layer</a:t>
            </a:r>
            <a:endParaRPr lang="zh-CN" altLang="en-US" dirty="0"/>
          </a:p>
        </p:txBody>
      </p:sp>
      <p:pic>
        <p:nvPicPr>
          <p:cNvPr id="5" name="内容占位符 4">
            <a:extLst>
              <a:ext uri="{FF2B5EF4-FFF2-40B4-BE49-F238E27FC236}">
                <a16:creationId xmlns:a16="http://schemas.microsoft.com/office/drawing/2014/main" id="{5F866EE0-9ADE-441F-93DC-908F180A87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1621" y="1690689"/>
            <a:ext cx="4885121" cy="4047672"/>
          </a:xfrm>
        </p:spPr>
      </p:pic>
    </p:spTree>
    <p:extLst>
      <p:ext uri="{BB962C8B-B14F-4D97-AF65-F5344CB8AC3E}">
        <p14:creationId xmlns:p14="http://schemas.microsoft.com/office/powerpoint/2010/main" val="118521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5521A-D7EA-402C-98A7-86D50E54B1C0}"/>
              </a:ext>
            </a:extLst>
          </p:cNvPr>
          <p:cNvSpPr>
            <a:spLocks noGrp="1"/>
          </p:cNvSpPr>
          <p:nvPr>
            <p:ph type="title"/>
          </p:nvPr>
        </p:nvSpPr>
        <p:spPr/>
        <p:txBody>
          <a:bodyPr/>
          <a:lstStyle/>
          <a:p>
            <a:r>
              <a:rPr lang="zh-CN" altLang="en-US" dirty="0"/>
              <a:t>激活函数</a:t>
            </a:r>
          </a:p>
        </p:txBody>
      </p:sp>
      <p:pic>
        <p:nvPicPr>
          <p:cNvPr id="5" name="内容占位符 4">
            <a:extLst>
              <a:ext uri="{FF2B5EF4-FFF2-40B4-BE49-F238E27FC236}">
                <a16:creationId xmlns:a16="http://schemas.microsoft.com/office/drawing/2014/main" id="{234F4AA3-82F8-4C69-9BBD-2DC9CA971E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59505"/>
            <a:ext cx="7886700" cy="3963066"/>
          </a:xfrm>
        </p:spPr>
      </p:pic>
      <p:sp>
        <p:nvSpPr>
          <p:cNvPr id="6" name="矩形 5">
            <a:extLst>
              <a:ext uri="{FF2B5EF4-FFF2-40B4-BE49-F238E27FC236}">
                <a16:creationId xmlns:a16="http://schemas.microsoft.com/office/drawing/2014/main" id="{AFCFC8BA-15EB-4A31-A132-8B27BC76542B}"/>
              </a:ext>
            </a:extLst>
          </p:cNvPr>
          <p:cNvSpPr/>
          <p:nvPr/>
        </p:nvSpPr>
        <p:spPr>
          <a:xfrm>
            <a:off x="848414" y="4572000"/>
            <a:ext cx="3393648" cy="125057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674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055C3-7CEF-4E46-B4A9-F32BA3CA503C}"/>
              </a:ext>
            </a:extLst>
          </p:cNvPr>
          <p:cNvSpPr>
            <a:spLocks noGrp="1"/>
          </p:cNvSpPr>
          <p:nvPr>
            <p:ph type="title"/>
          </p:nvPr>
        </p:nvSpPr>
        <p:spPr/>
        <p:txBody>
          <a:bodyPr/>
          <a:lstStyle/>
          <a:p>
            <a:r>
              <a:rPr lang="en-US" altLang="zh-CN" dirty="0" err="1"/>
              <a:t>ReLU</a:t>
            </a:r>
            <a:r>
              <a:rPr lang="zh-CN" altLang="en-US" dirty="0"/>
              <a:t>（</a:t>
            </a:r>
            <a:r>
              <a:rPr lang="en-US" altLang="zh-CN" dirty="0"/>
              <a:t>Rectified Linear Unit</a:t>
            </a:r>
            <a:r>
              <a:rPr lang="zh-CN" altLang="en-US" dirty="0"/>
              <a:t>）</a:t>
            </a:r>
          </a:p>
        </p:txBody>
      </p:sp>
      <p:sp>
        <p:nvSpPr>
          <p:cNvPr id="3" name="内容占位符 2">
            <a:extLst>
              <a:ext uri="{FF2B5EF4-FFF2-40B4-BE49-F238E27FC236}">
                <a16:creationId xmlns:a16="http://schemas.microsoft.com/office/drawing/2014/main" id="{7CCBBCC9-ADE4-4E77-BA90-101161FB6BE4}"/>
              </a:ext>
            </a:extLst>
          </p:cNvPr>
          <p:cNvSpPr>
            <a:spLocks noGrp="1"/>
          </p:cNvSpPr>
          <p:nvPr>
            <p:ph sz="half" idx="1"/>
          </p:nvPr>
        </p:nvSpPr>
        <p:spPr>
          <a:xfrm>
            <a:off x="603424" y="2299056"/>
            <a:ext cx="3886200" cy="4351338"/>
          </a:xfrm>
        </p:spPr>
        <p:txBody>
          <a:bodyPr/>
          <a:lstStyle/>
          <a:p>
            <a:endParaRPr lang="en-US" altLang="zh-CN" dirty="0"/>
          </a:p>
          <a:p>
            <a:r>
              <a:rPr lang="zh-CN" altLang="en-US" dirty="0"/>
              <a:t>增加模型非线性表达能力</a:t>
            </a:r>
            <a:endParaRPr lang="en-US" altLang="zh-CN" dirty="0"/>
          </a:p>
          <a:p>
            <a:r>
              <a:rPr lang="zh-CN" altLang="en-US" dirty="0"/>
              <a:t>较</a:t>
            </a:r>
            <a:r>
              <a:rPr lang="en-US" altLang="zh-CN" dirty="0"/>
              <a:t>Sigmoid</a:t>
            </a:r>
            <a:r>
              <a:rPr lang="zh-CN" altLang="en-US" dirty="0"/>
              <a:t>等激活函数相比，解决了“消失梯度问题”</a:t>
            </a:r>
          </a:p>
        </p:txBody>
      </p:sp>
      <p:pic>
        <p:nvPicPr>
          <p:cNvPr id="7" name="内容占位符 6">
            <a:extLst>
              <a:ext uri="{FF2B5EF4-FFF2-40B4-BE49-F238E27FC236}">
                <a16:creationId xmlns:a16="http://schemas.microsoft.com/office/drawing/2014/main" id="{5CB43462-4E79-49A5-859C-4D63571139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48028" y="2802824"/>
            <a:ext cx="3486150" cy="1978819"/>
          </a:xfrm>
        </p:spPr>
      </p:pic>
      <p:graphicFrame>
        <p:nvGraphicFramePr>
          <p:cNvPr id="5" name="对象 4">
            <a:extLst>
              <a:ext uri="{FF2B5EF4-FFF2-40B4-BE49-F238E27FC236}">
                <a16:creationId xmlns:a16="http://schemas.microsoft.com/office/drawing/2014/main" id="{D005F39D-2C44-4461-B0CB-0B1A5657C63D}"/>
              </a:ext>
            </a:extLst>
          </p:cNvPr>
          <p:cNvGraphicFramePr>
            <a:graphicFrameLocks noChangeAspect="1"/>
          </p:cNvGraphicFramePr>
          <p:nvPr>
            <p:extLst>
              <p:ext uri="{D42A27DB-BD31-4B8C-83A1-F6EECF244321}">
                <p14:modId xmlns:p14="http://schemas.microsoft.com/office/powerpoint/2010/main" val="909267449"/>
              </p:ext>
            </p:extLst>
          </p:nvPr>
        </p:nvGraphicFramePr>
        <p:xfrm>
          <a:off x="1111402" y="1924939"/>
          <a:ext cx="2704098" cy="515066"/>
        </p:xfrm>
        <a:graphic>
          <a:graphicData uri="http://schemas.openxmlformats.org/presentationml/2006/ole">
            <mc:AlternateContent xmlns:mc="http://schemas.openxmlformats.org/markup-compatibility/2006">
              <mc:Choice xmlns:v="urn:schemas-microsoft-com:vml" Requires="v">
                <p:oleObj spid="_x0000_s2071" name="Equation" r:id="rId4" imgW="1066680" imgH="203040" progId="Equation.DSMT4">
                  <p:embed/>
                </p:oleObj>
              </mc:Choice>
              <mc:Fallback>
                <p:oleObj name="Equation" r:id="rId4" imgW="1066680" imgH="203040" progId="Equation.DSMT4">
                  <p:embed/>
                  <p:pic>
                    <p:nvPicPr>
                      <p:cNvPr id="0" name=""/>
                      <p:cNvPicPr/>
                      <p:nvPr/>
                    </p:nvPicPr>
                    <p:blipFill>
                      <a:blip r:embed="rId5"/>
                      <a:stretch>
                        <a:fillRect/>
                      </a:stretch>
                    </p:blipFill>
                    <p:spPr>
                      <a:xfrm>
                        <a:off x="1111402" y="1924939"/>
                        <a:ext cx="2704098" cy="515066"/>
                      </a:xfrm>
                      <a:prstGeom prst="rect">
                        <a:avLst/>
                      </a:prstGeom>
                    </p:spPr>
                  </p:pic>
                </p:oleObj>
              </mc:Fallback>
            </mc:AlternateContent>
          </a:graphicData>
        </a:graphic>
      </p:graphicFrame>
    </p:spTree>
    <p:extLst>
      <p:ext uri="{BB962C8B-B14F-4D97-AF65-F5344CB8AC3E}">
        <p14:creationId xmlns:p14="http://schemas.microsoft.com/office/powerpoint/2010/main" val="1486692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63821-600D-446E-ACA4-DF6240C8FB1C}"/>
              </a:ext>
            </a:extLst>
          </p:cNvPr>
          <p:cNvSpPr>
            <a:spLocks noGrp="1"/>
          </p:cNvSpPr>
          <p:nvPr>
            <p:ph type="title"/>
          </p:nvPr>
        </p:nvSpPr>
        <p:spPr/>
        <p:txBody>
          <a:bodyPr/>
          <a:lstStyle/>
          <a:p>
            <a:r>
              <a:rPr lang="zh-CN" altLang="en-US" dirty="0"/>
              <a:t>背景、引入</a:t>
            </a:r>
          </a:p>
        </p:txBody>
      </p:sp>
      <p:sp>
        <p:nvSpPr>
          <p:cNvPr id="3" name="文本占位符 2">
            <a:extLst>
              <a:ext uri="{FF2B5EF4-FFF2-40B4-BE49-F238E27FC236}">
                <a16:creationId xmlns:a16="http://schemas.microsoft.com/office/drawing/2014/main" id="{3ACE8100-E54E-479D-AEE7-72C90BF71A0E}"/>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4585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7FE01-97E3-48FA-B7DB-01C80835721D}"/>
              </a:ext>
            </a:extLst>
          </p:cNvPr>
          <p:cNvSpPr>
            <a:spLocks noGrp="1"/>
          </p:cNvSpPr>
          <p:nvPr>
            <p:ph type="title"/>
          </p:nvPr>
        </p:nvSpPr>
        <p:spPr/>
        <p:txBody>
          <a:bodyPr/>
          <a:lstStyle/>
          <a:p>
            <a:r>
              <a:rPr lang="zh-CN" altLang="en-US" dirty="0"/>
              <a:t>消失梯度问题</a:t>
            </a:r>
          </a:p>
        </p:txBody>
      </p:sp>
      <p:sp>
        <p:nvSpPr>
          <p:cNvPr id="3" name="内容占位符 2">
            <a:extLst>
              <a:ext uri="{FF2B5EF4-FFF2-40B4-BE49-F238E27FC236}">
                <a16:creationId xmlns:a16="http://schemas.microsoft.com/office/drawing/2014/main" id="{5F227DCC-DCFC-46E1-A1C6-12AC81DF702C}"/>
              </a:ext>
            </a:extLst>
          </p:cNvPr>
          <p:cNvSpPr>
            <a:spLocks noGrp="1"/>
          </p:cNvSpPr>
          <p:nvPr>
            <p:ph sz="half" idx="1"/>
          </p:nvPr>
        </p:nvSpPr>
        <p:spPr/>
        <p:txBody>
          <a:bodyPr/>
          <a:lstStyle/>
          <a:p>
            <a:r>
              <a:rPr lang="en-US" altLang="zh-CN" dirty="0"/>
              <a:t>BP</a:t>
            </a:r>
            <a:r>
              <a:rPr lang="zh-CN" altLang="en-US" dirty="0"/>
              <a:t>算法链式逐层求导</a:t>
            </a:r>
            <a:endParaRPr lang="en-US" altLang="zh-CN" dirty="0"/>
          </a:p>
          <a:p>
            <a:endParaRPr lang="en-US" altLang="zh-CN" dirty="0"/>
          </a:p>
          <a:p>
            <a:r>
              <a:rPr lang="zh-CN" altLang="en-US" dirty="0"/>
              <a:t>对</a:t>
            </a:r>
            <a:r>
              <a:rPr lang="en-US" altLang="zh-CN" dirty="0"/>
              <a:t>Sigmoid</a:t>
            </a:r>
            <a:r>
              <a:rPr lang="zh-CN" altLang="en-US" dirty="0"/>
              <a:t>函数求偏导得到的数值偏小。层数过多时，初始层的梯度更新几乎为</a:t>
            </a:r>
            <a:r>
              <a:rPr lang="en-US" altLang="zh-CN" dirty="0"/>
              <a:t>0</a:t>
            </a:r>
            <a:endParaRPr lang="zh-CN" altLang="en-US" dirty="0"/>
          </a:p>
        </p:txBody>
      </p:sp>
      <p:pic>
        <p:nvPicPr>
          <p:cNvPr id="16" name="内容占位符 15">
            <a:extLst>
              <a:ext uri="{FF2B5EF4-FFF2-40B4-BE49-F238E27FC236}">
                <a16:creationId xmlns:a16="http://schemas.microsoft.com/office/drawing/2014/main" id="{919CD7F0-5B11-4E0A-B0ED-5B49174CC3F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4623" y="1979629"/>
            <a:ext cx="2992173" cy="1376400"/>
          </a:xfrm>
        </p:spPr>
      </p:pic>
      <p:graphicFrame>
        <p:nvGraphicFramePr>
          <p:cNvPr id="12" name="对象 11">
            <a:extLst>
              <a:ext uri="{FF2B5EF4-FFF2-40B4-BE49-F238E27FC236}">
                <a16:creationId xmlns:a16="http://schemas.microsoft.com/office/drawing/2014/main" id="{A2691523-F45D-4B31-BAB6-352C98A889E7}"/>
              </a:ext>
            </a:extLst>
          </p:cNvPr>
          <p:cNvGraphicFramePr>
            <a:graphicFrameLocks noChangeAspect="1"/>
          </p:cNvGraphicFramePr>
          <p:nvPr>
            <p:extLst>
              <p:ext uri="{D42A27DB-BD31-4B8C-83A1-F6EECF244321}">
                <p14:modId xmlns:p14="http://schemas.microsoft.com/office/powerpoint/2010/main" val="4193812943"/>
              </p:ext>
            </p:extLst>
          </p:nvPr>
        </p:nvGraphicFramePr>
        <p:xfrm>
          <a:off x="953034" y="2439522"/>
          <a:ext cx="1346331" cy="604123"/>
        </p:xfrm>
        <a:graphic>
          <a:graphicData uri="http://schemas.openxmlformats.org/presentationml/2006/ole">
            <mc:AlternateContent xmlns:mc="http://schemas.openxmlformats.org/markup-compatibility/2006">
              <mc:Choice xmlns:v="urn:schemas-microsoft-com:vml" Requires="v">
                <p:oleObj spid="_x0000_s3116" name="Equation" r:id="rId4" imgW="990360" imgH="444240" progId="Equation.DSMT4">
                  <p:embed/>
                </p:oleObj>
              </mc:Choice>
              <mc:Fallback>
                <p:oleObj name="Equation" r:id="rId4" imgW="990360" imgH="444240" progId="Equation.DSMT4">
                  <p:embed/>
                  <p:pic>
                    <p:nvPicPr>
                      <p:cNvPr id="0" name=""/>
                      <p:cNvPicPr/>
                      <p:nvPr/>
                    </p:nvPicPr>
                    <p:blipFill>
                      <a:blip r:embed="rId5"/>
                      <a:stretch>
                        <a:fillRect/>
                      </a:stretch>
                    </p:blipFill>
                    <p:spPr>
                      <a:xfrm>
                        <a:off x="953034" y="2439522"/>
                        <a:ext cx="1346331" cy="604123"/>
                      </a:xfrm>
                      <a:prstGeom prst="rect">
                        <a:avLst/>
                      </a:prstGeom>
                    </p:spPr>
                  </p:pic>
                </p:oleObj>
              </mc:Fallback>
            </mc:AlternateContent>
          </a:graphicData>
        </a:graphic>
      </p:graphicFrame>
      <p:pic>
        <p:nvPicPr>
          <p:cNvPr id="18" name="图片 17">
            <a:extLst>
              <a:ext uri="{FF2B5EF4-FFF2-40B4-BE49-F238E27FC236}">
                <a16:creationId xmlns:a16="http://schemas.microsoft.com/office/drawing/2014/main" id="{8F5898F9-26A2-4905-AC8D-A9468301B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0666" y="3805226"/>
            <a:ext cx="3119122" cy="1999438"/>
          </a:xfrm>
          <a:prstGeom prst="rect">
            <a:avLst/>
          </a:prstGeom>
        </p:spPr>
      </p:pic>
      <p:grpSp>
        <p:nvGrpSpPr>
          <p:cNvPr id="20" name="组合 19">
            <a:extLst>
              <a:ext uri="{FF2B5EF4-FFF2-40B4-BE49-F238E27FC236}">
                <a16:creationId xmlns:a16="http://schemas.microsoft.com/office/drawing/2014/main" id="{71A04097-8FFC-4B91-ADD8-3ABC13899C19}"/>
              </a:ext>
            </a:extLst>
          </p:cNvPr>
          <p:cNvGrpSpPr/>
          <p:nvPr/>
        </p:nvGrpSpPr>
        <p:grpSpPr>
          <a:xfrm>
            <a:off x="2662569" y="2491320"/>
            <a:ext cx="1425776" cy="500526"/>
            <a:chOff x="3600826" y="2761632"/>
            <a:chExt cx="1901035" cy="667368"/>
          </a:xfrm>
        </p:grpSpPr>
        <p:graphicFrame>
          <p:nvGraphicFramePr>
            <p:cNvPr id="11" name="对象 10">
              <a:extLst>
                <a:ext uri="{FF2B5EF4-FFF2-40B4-BE49-F238E27FC236}">
                  <a16:creationId xmlns:a16="http://schemas.microsoft.com/office/drawing/2014/main" id="{4C926434-0E18-4D1A-9431-0445A2072F47}"/>
                </a:ext>
              </a:extLst>
            </p:cNvPr>
            <p:cNvGraphicFramePr>
              <a:graphicFrameLocks noChangeAspect="1"/>
            </p:cNvGraphicFramePr>
            <p:nvPr>
              <p:extLst>
                <p:ext uri="{D42A27DB-BD31-4B8C-83A1-F6EECF244321}">
                  <p14:modId xmlns:p14="http://schemas.microsoft.com/office/powerpoint/2010/main" val="836825802"/>
                </p:ext>
              </p:extLst>
            </p:nvPr>
          </p:nvGraphicFramePr>
          <p:xfrm>
            <a:off x="3600826" y="2789714"/>
            <a:ext cx="1901035" cy="639286"/>
          </p:xfrm>
          <a:graphic>
            <a:graphicData uri="http://schemas.openxmlformats.org/presentationml/2006/ole">
              <mc:AlternateContent xmlns:mc="http://schemas.openxmlformats.org/markup-compatibility/2006">
                <mc:Choice xmlns:v="urn:schemas-microsoft-com:vml" Requires="v">
                  <p:oleObj spid="_x0000_s3117" name="Equation" r:id="rId7" imgW="1434960" imgH="482400" progId="Equation.DSMT4">
                    <p:embed/>
                  </p:oleObj>
                </mc:Choice>
                <mc:Fallback>
                  <p:oleObj name="Equation" r:id="rId7" imgW="1434960" imgH="482400" progId="Equation.DSMT4">
                    <p:embed/>
                    <p:pic>
                      <p:nvPicPr>
                        <p:cNvPr id="0" name=""/>
                        <p:cNvPicPr/>
                        <p:nvPr/>
                      </p:nvPicPr>
                      <p:blipFill>
                        <a:blip r:embed="rId8"/>
                        <a:stretch>
                          <a:fillRect/>
                        </a:stretch>
                      </p:blipFill>
                      <p:spPr>
                        <a:xfrm>
                          <a:off x="3600826" y="2789714"/>
                          <a:ext cx="1901035" cy="639286"/>
                        </a:xfrm>
                        <a:prstGeom prst="rect">
                          <a:avLst/>
                        </a:prstGeom>
                      </p:spPr>
                    </p:pic>
                  </p:oleObj>
                </mc:Fallback>
              </mc:AlternateContent>
            </a:graphicData>
          </a:graphic>
        </p:graphicFrame>
        <p:sp>
          <p:nvSpPr>
            <p:cNvPr id="19" name="矩形 18">
              <a:extLst>
                <a:ext uri="{FF2B5EF4-FFF2-40B4-BE49-F238E27FC236}">
                  <a16:creationId xmlns:a16="http://schemas.microsoft.com/office/drawing/2014/main" id="{9A0FFB34-AEF0-4BA9-BD61-D2C07140F156}"/>
                </a:ext>
              </a:extLst>
            </p:cNvPr>
            <p:cNvSpPr/>
            <p:nvPr/>
          </p:nvSpPr>
          <p:spPr>
            <a:xfrm>
              <a:off x="4187190" y="2761632"/>
              <a:ext cx="400050" cy="6673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Tree>
    <p:extLst>
      <p:ext uri="{BB962C8B-B14F-4D97-AF65-F5344CB8AC3E}">
        <p14:creationId xmlns:p14="http://schemas.microsoft.com/office/powerpoint/2010/main" val="338458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A1EC3-18A9-40DD-9B3C-B4055575A47C}"/>
              </a:ext>
            </a:extLst>
          </p:cNvPr>
          <p:cNvSpPr>
            <a:spLocks noGrp="1"/>
          </p:cNvSpPr>
          <p:nvPr>
            <p:ph type="title"/>
          </p:nvPr>
        </p:nvSpPr>
        <p:spPr/>
        <p:txBody>
          <a:bodyPr/>
          <a:lstStyle/>
          <a:p>
            <a:r>
              <a:rPr lang="en-US" altLang="zh-CN" dirty="0"/>
              <a:t>Pooling Layer</a:t>
            </a:r>
            <a:r>
              <a:rPr lang="zh-CN" altLang="en-US" dirty="0"/>
              <a:t>（池化层</a:t>
            </a:r>
            <a:r>
              <a:rPr lang="en-US" altLang="zh-CN" dirty="0"/>
              <a:t>/</a:t>
            </a:r>
            <a:r>
              <a:rPr lang="zh-CN" altLang="en-US" dirty="0"/>
              <a:t>汇聚层）</a:t>
            </a:r>
          </a:p>
        </p:txBody>
      </p:sp>
      <p:sp>
        <p:nvSpPr>
          <p:cNvPr id="3" name="内容占位符 2">
            <a:extLst>
              <a:ext uri="{FF2B5EF4-FFF2-40B4-BE49-F238E27FC236}">
                <a16:creationId xmlns:a16="http://schemas.microsoft.com/office/drawing/2014/main" id="{DD73F320-CEE1-4467-BC95-17AAE23DE8E0}"/>
              </a:ext>
            </a:extLst>
          </p:cNvPr>
          <p:cNvSpPr>
            <a:spLocks noGrp="1"/>
          </p:cNvSpPr>
          <p:nvPr>
            <p:ph sz="half" idx="1"/>
          </p:nvPr>
        </p:nvSpPr>
        <p:spPr/>
        <p:txBody>
          <a:bodyPr>
            <a:normAutofit/>
          </a:bodyPr>
          <a:lstStyle/>
          <a:p>
            <a:r>
              <a:rPr lang="zh-CN" altLang="en-US" dirty="0"/>
              <a:t>最大池化：取区域内最大值（常用）</a:t>
            </a:r>
            <a:endParaRPr lang="en-US" altLang="zh-CN" dirty="0"/>
          </a:p>
          <a:p>
            <a:r>
              <a:rPr lang="zh-CN" altLang="en-US" dirty="0"/>
              <a:t>平均池化：取平均值</a:t>
            </a:r>
            <a:endParaRPr lang="en-US" altLang="zh-CN" dirty="0"/>
          </a:p>
          <a:p>
            <a:r>
              <a:rPr lang="zh-CN" altLang="en-US" dirty="0"/>
              <a:t>减少参数规模，降低计算成本</a:t>
            </a:r>
            <a:endParaRPr lang="en-US" altLang="zh-CN" dirty="0"/>
          </a:p>
          <a:p>
            <a:r>
              <a:rPr lang="zh-CN" altLang="en-US" dirty="0"/>
              <a:t>减少复杂度，降低过拟合</a:t>
            </a:r>
          </a:p>
        </p:txBody>
      </p:sp>
      <p:pic>
        <p:nvPicPr>
          <p:cNvPr id="6" name="内容占位符 5">
            <a:extLst>
              <a:ext uri="{FF2B5EF4-FFF2-40B4-BE49-F238E27FC236}">
                <a16:creationId xmlns:a16="http://schemas.microsoft.com/office/drawing/2014/main" id="{FD183630-5DFD-479B-A2E9-E2B81FBB88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0" y="2041040"/>
            <a:ext cx="3886200" cy="1817181"/>
          </a:xfrm>
        </p:spPr>
      </p:pic>
      <p:pic>
        <p:nvPicPr>
          <p:cNvPr id="7" name="内容占位符 4">
            <a:extLst>
              <a:ext uri="{FF2B5EF4-FFF2-40B4-BE49-F238E27FC236}">
                <a16:creationId xmlns:a16="http://schemas.microsoft.com/office/drawing/2014/main" id="{8D7B07DD-ED92-4232-BE21-35C109FD019D}"/>
              </a:ext>
            </a:extLst>
          </p:cNvPr>
          <p:cNvPicPr>
            <a:picLocks noChangeAspect="1"/>
          </p:cNvPicPr>
          <p:nvPr/>
        </p:nvPicPr>
        <p:blipFill rotWithShape="1">
          <a:blip r:embed="rId3">
            <a:extLst>
              <a:ext uri="{28A0092B-C50C-407E-A947-70E740481C1C}">
                <a14:useLocalDpi xmlns:a14="http://schemas.microsoft.com/office/drawing/2010/main" val="0"/>
              </a:ext>
            </a:extLst>
          </a:blip>
          <a:srcRect l="13188" t="-1284" r="59999" b="27060"/>
          <a:stretch/>
        </p:blipFill>
        <p:spPr>
          <a:xfrm>
            <a:off x="5565938" y="3779320"/>
            <a:ext cx="2114550" cy="1977692"/>
          </a:xfrm>
          <a:prstGeom prst="rect">
            <a:avLst/>
          </a:prstGeom>
        </p:spPr>
      </p:pic>
    </p:spTree>
    <p:extLst>
      <p:ext uri="{BB962C8B-B14F-4D97-AF65-F5344CB8AC3E}">
        <p14:creationId xmlns:p14="http://schemas.microsoft.com/office/powerpoint/2010/main" val="1626513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03A33-6568-40AA-9C54-ED75D59CA4D5}"/>
              </a:ext>
            </a:extLst>
          </p:cNvPr>
          <p:cNvSpPr>
            <a:spLocks noGrp="1"/>
          </p:cNvSpPr>
          <p:nvPr>
            <p:ph type="title"/>
          </p:nvPr>
        </p:nvSpPr>
        <p:spPr/>
        <p:txBody>
          <a:bodyPr/>
          <a:lstStyle/>
          <a:p>
            <a:r>
              <a:rPr lang="en-US" altLang="zh-CN" dirty="0"/>
              <a:t>Fully Connected Layer</a:t>
            </a:r>
            <a:endParaRPr lang="zh-CN" altLang="en-US" dirty="0"/>
          </a:p>
        </p:txBody>
      </p:sp>
      <p:sp>
        <p:nvSpPr>
          <p:cNvPr id="3" name="内容占位符 2">
            <a:extLst>
              <a:ext uri="{FF2B5EF4-FFF2-40B4-BE49-F238E27FC236}">
                <a16:creationId xmlns:a16="http://schemas.microsoft.com/office/drawing/2014/main" id="{EC057822-AA39-4613-82B3-CF9BF4AE3C87}"/>
              </a:ext>
            </a:extLst>
          </p:cNvPr>
          <p:cNvSpPr>
            <a:spLocks noGrp="1"/>
          </p:cNvSpPr>
          <p:nvPr>
            <p:ph sz="half" idx="1"/>
          </p:nvPr>
        </p:nvSpPr>
        <p:spPr/>
        <p:txBody>
          <a:bodyPr>
            <a:normAutofit/>
          </a:bodyPr>
          <a:lstStyle/>
          <a:p>
            <a:r>
              <a:rPr lang="zh-CN" altLang="en-US" dirty="0"/>
              <a:t>神经元全连接，类似于</a:t>
            </a:r>
            <a:r>
              <a:rPr lang="en-US" altLang="zh-CN" dirty="0"/>
              <a:t>MLP</a:t>
            </a:r>
            <a:r>
              <a:rPr lang="zh-CN" altLang="en-US" dirty="0"/>
              <a:t>结构</a:t>
            </a:r>
            <a:endParaRPr lang="en-US" altLang="zh-CN" dirty="0"/>
          </a:p>
          <a:p>
            <a:r>
              <a:rPr lang="zh-CN" altLang="en-US" dirty="0"/>
              <a:t>整合前层“特征信息”，做出分类，输出各个分类的置信度</a:t>
            </a:r>
          </a:p>
          <a:p>
            <a:r>
              <a:rPr lang="zh-CN" altLang="en-US" dirty="0"/>
              <a:t>激活函数：</a:t>
            </a:r>
            <a:r>
              <a:rPr lang="en-US" altLang="zh-CN" dirty="0" err="1"/>
              <a:t>softmax</a:t>
            </a:r>
            <a:r>
              <a:rPr lang="zh-CN" altLang="en-US" dirty="0"/>
              <a:t>（归一化指数函数） 将输出值映射到</a:t>
            </a:r>
            <a:r>
              <a:rPr lang="en-US" altLang="zh-CN" dirty="0"/>
              <a:t>[0, 1]</a:t>
            </a:r>
            <a:r>
              <a:rPr lang="zh-CN" altLang="en-US" dirty="0"/>
              <a:t>内</a:t>
            </a:r>
            <a:endParaRPr lang="en-US" altLang="zh-CN" dirty="0"/>
          </a:p>
        </p:txBody>
      </p:sp>
      <p:pic>
        <p:nvPicPr>
          <p:cNvPr id="6" name="内容占位符 4">
            <a:extLst>
              <a:ext uri="{FF2B5EF4-FFF2-40B4-BE49-F238E27FC236}">
                <a16:creationId xmlns:a16="http://schemas.microsoft.com/office/drawing/2014/main" id="{8351E509-FA4E-4AB3-BD9F-0CBA6650068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65540" b="24279"/>
          <a:stretch/>
        </p:blipFill>
        <p:spPr>
          <a:xfrm>
            <a:off x="4807669" y="1440782"/>
            <a:ext cx="3587489" cy="2663227"/>
          </a:xfrm>
        </p:spPr>
      </p:pic>
      <p:graphicFrame>
        <p:nvGraphicFramePr>
          <p:cNvPr id="7" name="对象 6">
            <a:extLst>
              <a:ext uri="{FF2B5EF4-FFF2-40B4-BE49-F238E27FC236}">
                <a16:creationId xmlns:a16="http://schemas.microsoft.com/office/drawing/2014/main" id="{C7205D61-517B-4FED-A564-7CF2F45AFC8B}"/>
              </a:ext>
            </a:extLst>
          </p:cNvPr>
          <p:cNvGraphicFramePr>
            <a:graphicFrameLocks noChangeAspect="1"/>
          </p:cNvGraphicFramePr>
          <p:nvPr>
            <p:extLst>
              <p:ext uri="{D42A27DB-BD31-4B8C-83A1-F6EECF244321}">
                <p14:modId xmlns:p14="http://schemas.microsoft.com/office/powerpoint/2010/main" val="3583700217"/>
              </p:ext>
            </p:extLst>
          </p:nvPr>
        </p:nvGraphicFramePr>
        <p:xfrm>
          <a:off x="2978107" y="5527964"/>
          <a:ext cx="1122102" cy="783935"/>
        </p:xfrm>
        <a:graphic>
          <a:graphicData uri="http://schemas.openxmlformats.org/presentationml/2006/ole">
            <mc:AlternateContent xmlns:mc="http://schemas.openxmlformats.org/markup-compatibility/2006">
              <mc:Choice xmlns:v="urn:schemas-microsoft-com:vml" Requires="v">
                <p:oleObj spid="_x0000_s4119" name="Equation" r:id="rId4" imgW="927000" imgH="647640" progId="Equation.DSMT4">
                  <p:embed/>
                </p:oleObj>
              </mc:Choice>
              <mc:Fallback>
                <p:oleObj name="Equation" r:id="rId4" imgW="927000" imgH="647640" progId="Equation.DSMT4">
                  <p:embed/>
                  <p:pic>
                    <p:nvPicPr>
                      <p:cNvPr id="0" name=""/>
                      <p:cNvPicPr/>
                      <p:nvPr/>
                    </p:nvPicPr>
                    <p:blipFill>
                      <a:blip r:embed="rId5"/>
                      <a:stretch>
                        <a:fillRect/>
                      </a:stretch>
                    </p:blipFill>
                    <p:spPr>
                      <a:xfrm>
                        <a:off x="2978107" y="5527964"/>
                        <a:ext cx="1122102" cy="783935"/>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A1F8D204-DAA8-4B92-A7BF-A62BBAB54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669" y="4600840"/>
            <a:ext cx="3765014" cy="1157649"/>
          </a:xfrm>
          <a:prstGeom prst="rect">
            <a:avLst/>
          </a:prstGeom>
        </p:spPr>
      </p:pic>
    </p:spTree>
    <p:extLst>
      <p:ext uri="{BB962C8B-B14F-4D97-AF65-F5344CB8AC3E}">
        <p14:creationId xmlns:p14="http://schemas.microsoft.com/office/powerpoint/2010/main" val="327045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4DFD0-AAA3-4F9A-BD43-687DEFB78452}"/>
              </a:ext>
            </a:extLst>
          </p:cNvPr>
          <p:cNvSpPr>
            <a:spLocks noGrp="1"/>
          </p:cNvSpPr>
          <p:nvPr>
            <p:ph type="title"/>
          </p:nvPr>
        </p:nvSpPr>
        <p:spPr/>
        <p:txBody>
          <a:bodyPr/>
          <a:lstStyle/>
          <a:p>
            <a:r>
              <a:rPr lang="zh-CN" altLang="en-US" dirty="0"/>
              <a:t>模型训练</a:t>
            </a:r>
          </a:p>
        </p:txBody>
      </p:sp>
      <p:sp>
        <p:nvSpPr>
          <p:cNvPr id="3" name="内容占位符 2">
            <a:extLst>
              <a:ext uri="{FF2B5EF4-FFF2-40B4-BE49-F238E27FC236}">
                <a16:creationId xmlns:a16="http://schemas.microsoft.com/office/drawing/2014/main" id="{3217238A-8CDC-4CB9-9A19-015D2BFCD9A7}"/>
              </a:ext>
            </a:extLst>
          </p:cNvPr>
          <p:cNvSpPr>
            <a:spLocks noGrp="1"/>
          </p:cNvSpPr>
          <p:nvPr>
            <p:ph idx="1"/>
          </p:nvPr>
        </p:nvSpPr>
        <p:spPr>
          <a:xfrm>
            <a:off x="628650" y="1690689"/>
            <a:ext cx="7886700" cy="4351338"/>
          </a:xfrm>
        </p:spPr>
        <p:txBody>
          <a:bodyPr>
            <a:normAutofit/>
          </a:bodyPr>
          <a:lstStyle/>
          <a:p>
            <a:pPr marL="0" indent="0">
              <a:lnSpc>
                <a:spcPct val="150000"/>
              </a:lnSpc>
              <a:buClr>
                <a:schemeClr val="tx2"/>
              </a:buClr>
              <a:buSzPct val="50000"/>
              <a:buNone/>
              <a:defRPr/>
            </a:pPr>
            <a:r>
              <a:rPr lang="en-US" altLang="zh-CN" sz="2400" dirty="0"/>
              <a:t>Back Propagation</a:t>
            </a:r>
            <a:r>
              <a:rPr lang="zh-CN" altLang="en-US" sz="2400" dirty="0"/>
              <a:t>：信息的正向传递与误差的反向传播。</a:t>
            </a:r>
          </a:p>
          <a:p>
            <a:pPr marL="457200" indent="-457200">
              <a:lnSpc>
                <a:spcPct val="150000"/>
              </a:lnSpc>
              <a:buSzPct val="100000"/>
              <a:buFont typeface="+mj-ea"/>
              <a:buAutoNum type="circleNumDbPlain"/>
              <a:defRPr/>
            </a:pPr>
            <a:r>
              <a:rPr lang="zh-CN" altLang="en-US" sz="2400" b="1" dirty="0">
                <a:latin typeface="+mj-ea"/>
                <a:ea typeface="+mj-ea"/>
              </a:rPr>
              <a:t>正向传播</a:t>
            </a:r>
            <a:r>
              <a:rPr lang="en-US" altLang="zh-CN" sz="2400" dirty="0"/>
              <a:t>:</a:t>
            </a:r>
            <a:r>
              <a:rPr lang="zh-CN" altLang="en-US" sz="2400" dirty="0"/>
              <a:t>输入信息从输入经隐含层逐层计算传向输出层，每一层神经元的状态只影响下一层神经元的状态。 </a:t>
            </a:r>
            <a:endParaRPr lang="en-US" altLang="zh-CN" sz="2400" dirty="0"/>
          </a:p>
          <a:p>
            <a:pPr marL="457200" indent="-457200">
              <a:lnSpc>
                <a:spcPct val="150000"/>
              </a:lnSpc>
              <a:buSzPct val="100000"/>
              <a:buFont typeface="+mj-ea"/>
              <a:buAutoNum type="circleNumDbPlain"/>
              <a:defRPr/>
            </a:pPr>
            <a:r>
              <a:rPr lang="zh-CN" altLang="en-US" sz="2400" b="1" dirty="0">
                <a:latin typeface="+mj-ea"/>
                <a:ea typeface="+mj-ea"/>
              </a:rPr>
              <a:t>误差的反向传播</a:t>
            </a:r>
            <a:r>
              <a:rPr lang="zh-CN" altLang="en-US" sz="2400" dirty="0"/>
              <a:t>：如果在输出层没有得到期望的输出，则计算输出层的误差变化值，然后转向反向传播，</a:t>
            </a:r>
            <a:r>
              <a:rPr lang="zh-CN" altLang="en-US" sz="2400" dirty="0">
                <a:solidFill>
                  <a:srgbClr val="FF0000"/>
                </a:solidFill>
              </a:rPr>
              <a:t>通过网络将误差信号沿原来的连接通路反传回来修改各层神经元的权值直至达到期望目标。</a:t>
            </a:r>
          </a:p>
        </p:txBody>
      </p:sp>
    </p:spTree>
    <p:extLst>
      <p:ext uri="{BB962C8B-B14F-4D97-AF65-F5344CB8AC3E}">
        <p14:creationId xmlns:p14="http://schemas.microsoft.com/office/powerpoint/2010/main" val="1346072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785C7-7968-49A2-A000-6C44DA69479E}"/>
              </a:ext>
            </a:extLst>
          </p:cNvPr>
          <p:cNvSpPr>
            <a:spLocks noGrp="1"/>
          </p:cNvSpPr>
          <p:nvPr>
            <p:ph type="title"/>
          </p:nvPr>
        </p:nvSpPr>
        <p:spPr/>
        <p:txBody>
          <a:bodyPr/>
          <a:lstStyle/>
          <a:p>
            <a:r>
              <a:rPr lang="zh-CN" altLang="en-US" dirty="0"/>
              <a:t>更多的技术细节</a:t>
            </a:r>
          </a:p>
        </p:txBody>
      </p:sp>
      <p:sp>
        <p:nvSpPr>
          <p:cNvPr id="3" name="文本占位符 2">
            <a:extLst>
              <a:ext uri="{FF2B5EF4-FFF2-40B4-BE49-F238E27FC236}">
                <a16:creationId xmlns:a16="http://schemas.microsoft.com/office/drawing/2014/main" id="{F3FAFDB2-E63E-4B13-9198-78740D3DED70}"/>
              </a:ext>
            </a:extLst>
          </p:cNvPr>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97408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3A591-8D01-4503-B706-DA44C2A2E4B0}"/>
              </a:ext>
            </a:extLst>
          </p:cNvPr>
          <p:cNvSpPr>
            <a:spLocks noGrp="1"/>
          </p:cNvSpPr>
          <p:nvPr>
            <p:ph type="title"/>
          </p:nvPr>
        </p:nvSpPr>
        <p:spPr/>
        <p:txBody>
          <a:bodyPr/>
          <a:lstStyle/>
          <a:p>
            <a:r>
              <a:rPr lang="zh-CN" altLang="en-US" dirty="0"/>
              <a:t>特征工程</a:t>
            </a:r>
          </a:p>
        </p:txBody>
      </p:sp>
      <p:sp>
        <p:nvSpPr>
          <p:cNvPr id="3" name="内容占位符 2">
            <a:extLst>
              <a:ext uri="{FF2B5EF4-FFF2-40B4-BE49-F238E27FC236}">
                <a16:creationId xmlns:a16="http://schemas.microsoft.com/office/drawing/2014/main" id="{A14E8EC4-EDC4-41AE-A318-30851D45F700}"/>
              </a:ext>
            </a:extLst>
          </p:cNvPr>
          <p:cNvSpPr>
            <a:spLocks noGrp="1"/>
          </p:cNvSpPr>
          <p:nvPr>
            <p:ph idx="1"/>
          </p:nvPr>
        </p:nvSpPr>
        <p:spPr>
          <a:xfrm>
            <a:off x="782412" y="4626585"/>
            <a:ext cx="7886700" cy="3263504"/>
          </a:xfrm>
        </p:spPr>
        <p:txBody>
          <a:bodyPr>
            <a:normAutofit/>
          </a:bodyPr>
          <a:lstStyle/>
          <a:p>
            <a:pPr marL="0" indent="0">
              <a:lnSpc>
                <a:spcPct val="150000"/>
              </a:lnSpc>
              <a:buNone/>
            </a:pPr>
            <a:r>
              <a:rPr lang="zh-CN" altLang="en-US" sz="2400" dirty="0"/>
              <a:t>将前一部分的卷积层、池化层看做</a:t>
            </a:r>
            <a:r>
              <a:rPr lang="zh-CN" altLang="en-US" sz="2400" b="1" dirty="0">
                <a:latin typeface="+mj-ea"/>
                <a:ea typeface="+mj-ea"/>
              </a:rPr>
              <a:t>特征学习过程</a:t>
            </a:r>
            <a:r>
              <a:rPr lang="zh-CN" altLang="en-US" sz="2400" dirty="0"/>
              <a:t>；后一部分全连接层输入学习到的特征，做出分类。</a:t>
            </a:r>
          </a:p>
        </p:txBody>
      </p:sp>
      <p:pic>
        <p:nvPicPr>
          <p:cNvPr id="4" name="内容占位符 4">
            <a:extLst>
              <a:ext uri="{FF2B5EF4-FFF2-40B4-BE49-F238E27FC236}">
                <a16:creationId xmlns:a16="http://schemas.microsoft.com/office/drawing/2014/main" id="{43408B7E-2632-4A11-B0F1-1579FAFF1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47" y="1906041"/>
            <a:ext cx="6511833" cy="2200013"/>
          </a:xfrm>
          <a:prstGeom prst="rect">
            <a:avLst/>
          </a:prstGeom>
        </p:spPr>
      </p:pic>
    </p:spTree>
    <p:extLst>
      <p:ext uri="{BB962C8B-B14F-4D97-AF65-F5344CB8AC3E}">
        <p14:creationId xmlns:p14="http://schemas.microsoft.com/office/powerpoint/2010/main" val="2990644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2C380-6924-44B5-8560-3DC7CCA2BF5E}"/>
              </a:ext>
            </a:extLst>
          </p:cNvPr>
          <p:cNvSpPr>
            <a:spLocks noGrp="1"/>
          </p:cNvSpPr>
          <p:nvPr>
            <p:ph type="title"/>
          </p:nvPr>
        </p:nvSpPr>
        <p:spPr/>
        <p:txBody>
          <a:bodyPr/>
          <a:lstStyle/>
          <a:p>
            <a:r>
              <a:rPr lang="en-US" altLang="zh-CN" dirty="0"/>
              <a:t>Regularization</a:t>
            </a:r>
            <a:endParaRPr lang="zh-CN" altLang="en-US" dirty="0"/>
          </a:p>
        </p:txBody>
      </p:sp>
      <p:sp>
        <p:nvSpPr>
          <p:cNvPr id="3" name="内容占位符 2">
            <a:extLst>
              <a:ext uri="{FF2B5EF4-FFF2-40B4-BE49-F238E27FC236}">
                <a16:creationId xmlns:a16="http://schemas.microsoft.com/office/drawing/2014/main" id="{C0BDD1BD-8C93-473E-B2A7-BA7BDD4F4BD0}"/>
              </a:ext>
            </a:extLst>
          </p:cNvPr>
          <p:cNvSpPr>
            <a:spLocks noGrp="1"/>
          </p:cNvSpPr>
          <p:nvPr>
            <p:ph idx="1"/>
          </p:nvPr>
        </p:nvSpPr>
        <p:spPr>
          <a:xfrm>
            <a:off x="628650" y="1612018"/>
            <a:ext cx="7886700" cy="4351338"/>
          </a:xfrm>
        </p:spPr>
        <p:txBody>
          <a:bodyPr/>
          <a:lstStyle/>
          <a:p>
            <a:pPr marL="0" indent="0">
              <a:buNone/>
            </a:pPr>
            <a:r>
              <a:rPr lang="zh-CN" altLang="en-US" dirty="0">
                <a:latin typeface="+mj-ea"/>
                <a:ea typeface="+mj-ea"/>
              </a:rPr>
              <a:t>解决过拟合问题</a:t>
            </a:r>
            <a:r>
              <a:rPr lang="zh-CN" altLang="en-US" dirty="0"/>
              <a:t>：</a:t>
            </a:r>
            <a:endParaRPr lang="en-US" altLang="zh-CN" dirty="0"/>
          </a:p>
          <a:p>
            <a:r>
              <a:rPr lang="zh-CN" altLang="en-US" dirty="0"/>
              <a:t>损失函数添加</a:t>
            </a:r>
            <a:r>
              <a:rPr lang="en-US" altLang="zh-CN" dirty="0"/>
              <a:t>L1</a:t>
            </a:r>
            <a:r>
              <a:rPr lang="zh-CN" altLang="en-US" dirty="0"/>
              <a:t>、</a:t>
            </a:r>
            <a:r>
              <a:rPr lang="en-US" altLang="zh-CN" dirty="0"/>
              <a:t>L2</a:t>
            </a:r>
            <a:r>
              <a:rPr lang="zh-CN" altLang="en-US" dirty="0"/>
              <a:t>范数正则项（结构风险）</a:t>
            </a:r>
            <a:endParaRPr lang="en-US" altLang="zh-CN" dirty="0"/>
          </a:p>
          <a:p>
            <a:endParaRPr lang="en-US" altLang="zh-CN" dirty="0"/>
          </a:p>
          <a:p>
            <a:r>
              <a:rPr lang="en-US" altLang="zh-CN" dirty="0"/>
              <a:t>Dropout</a:t>
            </a:r>
          </a:p>
          <a:p>
            <a:r>
              <a:rPr lang="en-US" altLang="zh-CN" dirty="0"/>
              <a:t>Batch Normalization</a:t>
            </a:r>
            <a:endParaRPr lang="zh-CN" altLang="en-US" dirty="0"/>
          </a:p>
        </p:txBody>
      </p:sp>
      <p:graphicFrame>
        <p:nvGraphicFramePr>
          <p:cNvPr id="4" name="对象 3">
            <a:extLst>
              <a:ext uri="{FF2B5EF4-FFF2-40B4-BE49-F238E27FC236}">
                <a16:creationId xmlns:a16="http://schemas.microsoft.com/office/drawing/2014/main" id="{A0A26564-BFD4-4661-96DC-65F7383DC489}"/>
              </a:ext>
            </a:extLst>
          </p:cNvPr>
          <p:cNvGraphicFramePr>
            <a:graphicFrameLocks noChangeAspect="1"/>
          </p:cNvGraphicFramePr>
          <p:nvPr>
            <p:extLst>
              <p:ext uri="{D42A27DB-BD31-4B8C-83A1-F6EECF244321}">
                <p14:modId xmlns:p14="http://schemas.microsoft.com/office/powerpoint/2010/main" val="1807251921"/>
              </p:ext>
            </p:extLst>
          </p:nvPr>
        </p:nvGraphicFramePr>
        <p:xfrm>
          <a:off x="2856321" y="2937581"/>
          <a:ext cx="2848401" cy="717375"/>
        </p:xfrm>
        <a:graphic>
          <a:graphicData uri="http://schemas.openxmlformats.org/presentationml/2006/ole">
            <mc:AlternateContent xmlns:mc="http://schemas.openxmlformats.org/markup-compatibility/2006">
              <mc:Choice xmlns:v="urn:schemas-microsoft-com:vml" Requires="v">
                <p:oleObj spid="_x0000_s7182" name="Equation" r:id="rId3" imgW="1714320" imgH="431640" progId="Equation.DSMT4">
                  <p:embed/>
                </p:oleObj>
              </mc:Choice>
              <mc:Fallback>
                <p:oleObj name="Equation" r:id="rId3" imgW="1714320" imgH="431640" progId="Equation.DSMT4">
                  <p:embed/>
                  <p:pic>
                    <p:nvPicPr>
                      <p:cNvPr id="0" name=""/>
                      <p:cNvPicPr/>
                      <p:nvPr/>
                    </p:nvPicPr>
                    <p:blipFill>
                      <a:blip r:embed="rId4"/>
                      <a:stretch>
                        <a:fillRect/>
                      </a:stretch>
                    </p:blipFill>
                    <p:spPr>
                      <a:xfrm>
                        <a:off x="2856321" y="2937581"/>
                        <a:ext cx="2848401" cy="717375"/>
                      </a:xfrm>
                      <a:prstGeom prst="rect">
                        <a:avLst/>
                      </a:prstGeom>
                    </p:spPr>
                  </p:pic>
                </p:oleObj>
              </mc:Fallback>
            </mc:AlternateContent>
          </a:graphicData>
        </a:graphic>
      </p:graphicFrame>
    </p:spTree>
    <p:extLst>
      <p:ext uri="{BB962C8B-B14F-4D97-AF65-F5344CB8AC3E}">
        <p14:creationId xmlns:p14="http://schemas.microsoft.com/office/powerpoint/2010/main" val="91152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A39AC-57EE-4713-AFB9-B3AE27BF42C9}"/>
              </a:ext>
            </a:extLst>
          </p:cNvPr>
          <p:cNvSpPr>
            <a:spLocks noGrp="1"/>
          </p:cNvSpPr>
          <p:nvPr>
            <p:ph type="title"/>
          </p:nvPr>
        </p:nvSpPr>
        <p:spPr/>
        <p:txBody>
          <a:bodyPr/>
          <a:lstStyle/>
          <a:p>
            <a:r>
              <a:rPr lang="en-US" altLang="zh-CN" dirty="0"/>
              <a:t>Dropout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10ED86-D48F-42C0-AB72-A9ECB8413DD0}"/>
                  </a:ext>
                </a:extLst>
              </p:cNvPr>
              <p:cNvSpPr>
                <a:spLocks noGrp="1"/>
              </p:cNvSpPr>
              <p:nvPr>
                <p:ph sz="half" idx="1"/>
              </p:nvPr>
            </p:nvSpPr>
            <p:spPr>
              <a:xfrm>
                <a:off x="628650" y="2070722"/>
                <a:ext cx="3886200" cy="4351338"/>
              </a:xfrm>
            </p:spPr>
            <p:txBody>
              <a:bodyPr/>
              <a:lstStyle/>
              <a:p>
                <a:r>
                  <a:rPr lang="zh-CN" altLang="en-US" dirty="0"/>
                  <a:t>设定</a:t>
                </a:r>
                <a:r>
                  <a:rPr lang="en-US" altLang="zh-CN" dirty="0"/>
                  <a:t>dropout</a:t>
                </a:r>
                <a:r>
                  <a:rPr lang="zh-CN" altLang="en-US" dirty="0"/>
                  <a:t>率</a:t>
                </a:r>
                <a14:m>
                  <m:oMath xmlns:m="http://schemas.openxmlformats.org/officeDocument/2006/math">
                    <m:r>
                      <m:rPr>
                        <m:sty m:val="p"/>
                      </m:rPr>
                      <a:rPr lang="en-US" altLang="zh-CN" b="0" i="1" smtClean="0">
                        <a:latin typeface="Cambria Math" panose="02040503050406030204" pitchFamily="18" charset="0"/>
                      </a:rPr>
                      <m:t>σ</m:t>
                    </m:r>
                    <m:r>
                      <a:rPr lang="en-US" altLang="zh-CN" b="0" i="1" smtClean="0">
                        <a:latin typeface="Cambria Math" panose="02040503050406030204" pitchFamily="18" charset="0"/>
                      </a:rPr>
                      <m:t>∈(0, 1)</m:t>
                    </m:r>
                  </m:oMath>
                </a14:m>
                <a:endParaRPr lang="en-US" altLang="zh-CN" b="0" dirty="0"/>
              </a:p>
              <a:p>
                <a:r>
                  <a:rPr lang="zh-CN" altLang="en-US" b="0" dirty="0"/>
                  <a:t>训练时随机忽略</a:t>
                </a:r>
                <a14:m>
                  <m:oMath xmlns:m="http://schemas.openxmlformats.org/officeDocument/2006/math">
                    <m:r>
                      <a:rPr lang="en-US" altLang="zh-CN" b="0" i="1" smtClean="0">
                        <a:latin typeface="Cambria Math" panose="02040503050406030204" pitchFamily="18" charset="0"/>
                      </a:rPr>
                      <m:t>𝜎</m:t>
                    </m:r>
                  </m:oMath>
                </a14:m>
                <a:r>
                  <a:rPr lang="zh-CN" altLang="en-US" b="0" dirty="0"/>
                  <a:t>比例的神经元，只更新剩下神经元的权重</a:t>
                </a:r>
                <a:endParaRPr lang="en-US" altLang="zh-CN" b="0" dirty="0"/>
              </a:p>
              <a:p>
                <a:r>
                  <a:rPr lang="zh-CN" altLang="en-US" b="0" dirty="0"/>
                  <a:t>检测时使用全部连接，每个神经元</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𝜎</m:t>
                    </m:r>
                  </m:oMath>
                </a14:m>
                <a:endParaRPr lang="en-US" altLang="zh-CN" b="0" dirty="0"/>
              </a:p>
            </p:txBody>
          </p:sp>
        </mc:Choice>
        <mc:Fallback xmlns="">
          <p:sp>
            <p:nvSpPr>
              <p:cNvPr id="3" name="内容占位符 2">
                <a:extLst>
                  <a:ext uri="{FF2B5EF4-FFF2-40B4-BE49-F238E27FC236}">
                    <a16:creationId xmlns:a16="http://schemas.microsoft.com/office/drawing/2014/main" id="{A110ED86-D48F-42C0-AB72-A9ECB8413DD0}"/>
                  </a:ext>
                </a:extLst>
              </p:cNvPr>
              <p:cNvSpPr>
                <a:spLocks noGrp="1" noRot="1" noChangeAspect="1" noMove="1" noResize="1" noEditPoints="1" noAdjustHandles="1" noChangeArrowheads="1" noChangeShapeType="1" noTextEdit="1"/>
              </p:cNvSpPr>
              <p:nvPr>
                <p:ph sz="half" idx="1"/>
              </p:nvPr>
            </p:nvSpPr>
            <p:spPr>
              <a:xfrm>
                <a:off x="628650" y="2070722"/>
                <a:ext cx="3886200" cy="4351338"/>
              </a:xfrm>
              <a:blipFill>
                <a:blip r:embed="rId2"/>
                <a:stretch>
                  <a:fillRect l="-2038" t="-140"/>
                </a:stretch>
              </a:blipFill>
            </p:spPr>
            <p:txBody>
              <a:bodyPr/>
              <a:lstStyle/>
              <a:p>
                <a:r>
                  <a:rPr lang="zh-CN" altLang="en-US">
                    <a:noFill/>
                  </a:rPr>
                  <a:t> </a:t>
                </a:r>
              </a:p>
            </p:txBody>
          </p:sp>
        </mc:Fallback>
      </mc:AlternateContent>
      <p:pic>
        <p:nvPicPr>
          <p:cNvPr id="6" name="内容占位符 4">
            <a:extLst>
              <a:ext uri="{FF2B5EF4-FFF2-40B4-BE49-F238E27FC236}">
                <a16:creationId xmlns:a16="http://schemas.microsoft.com/office/drawing/2014/main" id="{F32C9662-F027-400F-8586-666AEBFF8F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2" y="2516957"/>
            <a:ext cx="4148476" cy="2206976"/>
          </a:xfrm>
        </p:spPr>
      </p:pic>
    </p:spTree>
    <p:extLst>
      <p:ext uri="{BB962C8B-B14F-4D97-AF65-F5344CB8AC3E}">
        <p14:creationId xmlns:p14="http://schemas.microsoft.com/office/powerpoint/2010/main" val="178422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4A4B4-DE45-404B-8734-34FBEF6D587F}"/>
              </a:ext>
            </a:extLst>
          </p:cNvPr>
          <p:cNvSpPr>
            <a:spLocks noGrp="1"/>
          </p:cNvSpPr>
          <p:nvPr>
            <p:ph type="title"/>
          </p:nvPr>
        </p:nvSpPr>
        <p:spPr/>
        <p:txBody>
          <a:bodyPr/>
          <a:lstStyle/>
          <a:p>
            <a:r>
              <a:rPr lang="en-US" altLang="zh-CN" dirty="0"/>
              <a:t>Hyperparameter</a:t>
            </a:r>
            <a:r>
              <a:rPr lang="zh-CN" altLang="en-US" dirty="0"/>
              <a:t>（超参数）</a:t>
            </a:r>
          </a:p>
        </p:txBody>
      </p:sp>
      <p:sp>
        <p:nvSpPr>
          <p:cNvPr id="3" name="内容占位符 2">
            <a:extLst>
              <a:ext uri="{FF2B5EF4-FFF2-40B4-BE49-F238E27FC236}">
                <a16:creationId xmlns:a16="http://schemas.microsoft.com/office/drawing/2014/main" id="{AE7E808E-9D48-4C9B-AD68-BE866CDA138F}"/>
              </a:ext>
            </a:extLst>
          </p:cNvPr>
          <p:cNvSpPr>
            <a:spLocks noGrp="1"/>
          </p:cNvSpPr>
          <p:nvPr>
            <p:ph idx="1"/>
          </p:nvPr>
        </p:nvSpPr>
        <p:spPr>
          <a:xfrm>
            <a:off x="628650" y="2226469"/>
            <a:ext cx="7806690" cy="3263504"/>
          </a:xfrm>
        </p:spPr>
        <p:txBody>
          <a:bodyPr/>
          <a:lstStyle/>
          <a:p>
            <a:r>
              <a:rPr lang="zh-CN" altLang="en-US" dirty="0"/>
              <a:t>学习率：训练时更新权重的幅度</a:t>
            </a:r>
            <a:endParaRPr lang="en-US" altLang="zh-CN" dirty="0"/>
          </a:p>
          <a:p>
            <a:r>
              <a:rPr lang="zh-CN" altLang="en-US" dirty="0"/>
              <a:t>网络层数</a:t>
            </a:r>
            <a:endParaRPr lang="en-US" altLang="zh-CN" dirty="0"/>
          </a:p>
          <a:p>
            <a:r>
              <a:rPr lang="zh-CN" altLang="en-US" dirty="0"/>
              <a:t>卷积层：卷积核大小（</a:t>
            </a:r>
            <a:r>
              <a:rPr lang="en-US" altLang="zh-CN" dirty="0"/>
              <a:t>W*H*D</a:t>
            </a:r>
            <a:r>
              <a:rPr lang="zh-CN" altLang="en-US" dirty="0"/>
              <a:t>）、卷积核数量、步长（</a:t>
            </a:r>
            <a:r>
              <a:rPr lang="en-US" altLang="zh-CN" dirty="0"/>
              <a:t>stride</a:t>
            </a:r>
            <a:r>
              <a:rPr lang="zh-CN" altLang="en-US" dirty="0"/>
              <a:t>）、填充（</a:t>
            </a:r>
            <a:r>
              <a:rPr lang="en-US" altLang="zh-CN" dirty="0"/>
              <a:t>padding</a:t>
            </a:r>
            <a:r>
              <a:rPr lang="zh-CN" altLang="en-US" dirty="0"/>
              <a:t>）、激活函数</a:t>
            </a:r>
            <a:endParaRPr lang="en-US" altLang="zh-CN" dirty="0"/>
          </a:p>
          <a:p>
            <a:r>
              <a:rPr lang="zh-CN" altLang="en-US" dirty="0"/>
              <a:t>池化层：采样大小</a:t>
            </a:r>
            <a:endParaRPr lang="en-US" altLang="zh-CN" dirty="0"/>
          </a:p>
          <a:p>
            <a:endParaRPr lang="en-US" altLang="zh-CN" dirty="0"/>
          </a:p>
        </p:txBody>
      </p:sp>
      <p:grpSp>
        <p:nvGrpSpPr>
          <p:cNvPr id="7" name="组合 6">
            <a:extLst>
              <a:ext uri="{FF2B5EF4-FFF2-40B4-BE49-F238E27FC236}">
                <a16:creationId xmlns:a16="http://schemas.microsoft.com/office/drawing/2014/main" id="{9C28E1F3-F224-4969-9C2B-463C4FC9FD7E}"/>
              </a:ext>
            </a:extLst>
          </p:cNvPr>
          <p:cNvGrpSpPr/>
          <p:nvPr/>
        </p:nvGrpSpPr>
        <p:grpSpPr>
          <a:xfrm>
            <a:off x="6221926" y="2226469"/>
            <a:ext cx="1844847" cy="827816"/>
            <a:chOff x="6297419" y="1802765"/>
            <a:chExt cx="1795108" cy="805497"/>
          </a:xfrm>
        </p:grpSpPr>
        <p:graphicFrame>
          <p:nvGraphicFramePr>
            <p:cNvPr id="5" name="对象 4">
              <a:extLst>
                <a:ext uri="{FF2B5EF4-FFF2-40B4-BE49-F238E27FC236}">
                  <a16:creationId xmlns:a16="http://schemas.microsoft.com/office/drawing/2014/main" id="{9FCB1E16-6EEE-477E-860B-47EEDBB2792E}"/>
                </a:ext>
              </a:extLst>
            </p:cNvPr>
            <p:cNvGraphicFramePr>
              <a:graphicFrameLocks noChangeAspect="1"/>
            </p:cNvGraphicFramePr>
            <p:nvPr>
              <p:extLst>
                <p:ext uri="{D42A27DB-BD31-4B8C-83A1-F6EECF244321}">
                  <p14:modId xmlns:p14="http://schemas.microsoft.com/office/powerpoint/2010/main" val="3903227421"/>
                </p:ext>
              </p:extLst>
            </p:nvPr>
          </p:nvGraphicFramePr>
          <p:xfrm>
            <a:off x="6297419" y="1802765"/>
            <a:ext cx="1795108" cy="805497"/>
          </p:xfrm>
          <a:graphic>
            <a:graphicData uri="http://schemas.openxmlformats.org/presentationml/2006/ole">
              <mc:AlternateContent xmlns:mc="http://schemas.openxmlformats.org/markup-compatibility/2006">
                <mc:Choice xmlns:v="urn:schemas-microsoft-com:vml" Requires="v">
                  <p:oleObj spid="_x0000_s5143" name="Equation" r:id="rId3" imgW="990360" imgH="444240" progId="Equation.DSMT4">
                    <p:embed/>
                  </p:oleObj>
                </mc:Choice>
                <mc:Fallback>
                  <p:oleObj name="Equation" r:id="rId3" imgW="990360" imgH="444240" progId="Equation.DSMT4">
                    <p:embed/>
                    <p:pic>
                      <p:nvPicPr>
                        <p:cNvPr id="12" name="对象 11">
                          <a:extLst>
                            <a:ext uri="{FF2B5EF4-FFF2-40B4-BE49-F238E27FC236}">
                              <a16:creationId xmlns:a16="http://schemas.microsoft.com/office/drawing/2014/main" id="{A2691523-F45D-4B31-BAB6-352C98A889E7}"/>
                            </a:ext>
                          </a:extLst>
                        </p:cNvPr>
                        <p:cNvPicPr/>
                        <p:nvPr/>
                      </p:nvPicPr>
                      <p:blipFill>
                        <a:blip r:embed="rId4"/>
                        <a:stretch>
                          <a:fillRect/>
                        </a:stretch>
                      </p:blipFill>
                      <p:spPr>
                        <a:xfrm>
                          <a:off x="6297419" y="1802765"/>
                          <a:ext cx="1795108" cy="805497"/>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95BAB971-37DC-4CA1-AE22-6C4F2B8ED3D7}"/>
                </a:ext>
              </a:extLst>
            </p:cNvPr>
            <p:cNvSpPr/>
            <p:nvPr/>
          </p:nvSpPr>
          <p:spPr>
            <a:xfrm>
              <a:off x="7277492" y="1951349"/>
              <a:ext cx="245097" cy="4680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Tree>
    <p:extLst>
      <p:ext uri="{BB962C8B-B14F-4D97-AF65-F5344CB8AC3E}">
        <p14:creationId xmlns:p14="http://schemas.microsoft.com/office/powerpoint/2010/main" val="991819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CD40E-AE13-4FA1-842D-BD83F9ED937F}"/>
              </a:ext>
            </a:extLst>
          </p:cNvPr>
          <p:cNvSpPr>
            <a:spLocks noGrp="1"/>
          </p:cNvSpPr>
          <p:nvPr>
            <p:ph type="title"/>
          </p:nvPr>
        </p:nvSpPr>
        <p:spPr/>
        <p:txBody>
          <a:bodyPr/>
          <a:lstStyle/>
          <a:p>
            <a:r>
              <a:rPr lang="zh-CN" altLang="en-US" dirty="0"/>
              <a:t>卷积层的参数关系</a:t>
            </a:r>
          </a:p>
        </p:txBody>
      </p:sp>
      <p:sp>
        <p:nvSpPr>
          <p:cNvPr id="3" name="内容占位符 2">
            <a:extLst>
              <a:ext uri="{FF2B5EF4-FFF2-40B4-BE49-F238E27FC236}">
                <a16:creationId xmlns:a16="http://schemas.microsoft.com/office/drawing/2014/main" id="{A3BAA4C3-243D-4963-BED8-A9ABAD7D28EC}"/>
              </a:ext>
            </a:extLst>
          </p:cNvPr>
          <p:cNvSpPr>
            <a:spLocks noGrp="1"/>
          </p:cNvSpPr>
          <p:nvPr>
            <p:ph idx="1"/>
          </p:nvPr>
        </p:nvSpPr>
        <p:spPr>
          <a:xfrm>
            <a:off x="628650" y="1642966"/>
            <a:ext cx="7886700" cy="4351338"/>
          </a:xfrm>
        </p:spPr>
        <p:txBody>
          <a:bodyPr>
            <a:normAutofit fontScale="85000" lnSpcReduction="20000"/>
          </a:bodyPr>
          <a:lstStyle/>
          <a:p>
            <a:r>
              <a:rPr lang="zh-CN" altLang="en-US" dirty="0"/>
              <a:t>假设上一层的数据块大小为</a:t>
            </a:r>
            <a:endParaRPr lang="en-US" altLang="zh-CN" dirty="0"/>
          </a:p>
          <a:p>
            <a:r>
              <a:rPr lang="zh-CN" altLang="en-US" dirty="0"/>
              <a:t>卷积层超参数：</a:t>
            </a:r>
            <a:endParaRPr lang="en-US" altLang="zh-CN" dirty="0"/>
          </a:p>
          <a:p>
            <a:pPr lvl="1"/>
            <a:r>
              <a:rPr lang="zh-CN" altLang="en-US" dirty="0"/>
              <a:t>卷积核数量</a:t>
            </a:r>
            <a:endParaRPr lang="en-US" altLang="zh-CN" dirty="0"/>
          </a:p>
          <a:p>
            <a:pPr lvl="1"/>
            <a:r>
              <a:rPr lang="zh-CN" altLang="en-US" dirty="0"/>
              <a:t>卷积核大小</a:t>
            </a:r>
            <a:r>
              <a:rPr lang="en-US" altLang="zh-CN" dirty="0"/>
              <a:t>(2D</a:t>
            </a:r>
            <a:r>
              <a:rPr lang="zh-CN" altLang="en-US" dirty="0"/>
              <a:t>卷积</a:t>
            </a:r>
            <a:r>
              <a:rPr lang="en-US" altLang="zh-CN" dirty="0"/>
              <a:t>)</a:t>
            </a:r>
          </a:p>
          <a:p>
            <a:pPr lvl="1"/>
            <a:r>
              <a:rPr lang="zh-CN" altLang="en-US" dirty="0"/>
              <a:t>步长</a:t>
            </a:r>
            <a:endParaRPr lang="en-US" altLang="zh-CN" dirty="0"/>
          </a:p>
          <a:p>
            <a:pPr lvl="1"/>
            <a:r>
              <a:rPr lang="zh-CN" altLang="en-US" dirty="0"/>
              <a:t>填充</a:t>
            </a:r>
            <a:endParaRPr lang="en-US" altLang="zh-CN" dirty="0"/>
          </a:p>
          <a:p>
            <a:r>
              <a:rPr lang="zh-CN" altLang="en-US" dirty="0"/>
              <a:t>生成数据块大小为</a:t>
            </a:r>
            <a:endParaRPr lang="en-US" altLang="zh-CN" dirty="0"/>
          </a:p>
          <a:p>
            <a:pPr lvl="1"/>
            <a:r>
              <a:rPr lang="en-US" altLang="zh-CN" dirty="0"/>
              <a:t> </a:t>
            </a:r>
          </a:p>
          <a:p>
            <a:pPr lvl="1"/>
            <a:r>
              <a:rPr lang="en-US" altLang="zh-CN" dirty="0"/>
              <a:t> </a:t>
            </a:r>
          </a:p>
          <a:p>
            <a:pPr lvl="1"/>
            <a:r>
              <a:rPr lang="en-US" altLang="zh-CN" dirty="0"/>
              <a:t> </a:t>
            </a:r>
          </a:p>
          <a:p>
            <a:pPr lvl="1"/>
            <a:endParaRPr lang="zh-CN" altLang="en-US" dirty="0"/>
          </a:p>
        </p:txBody>
      </p:sp>
      <p:graphicFrame>
        <p:nvGraphicFramePr>
          <p:cNvPr id="4" name="对象 3">
            <a:extLst>
              <a:ext uri="{FF2B5EF4-FFF2-40B4-BE49-F238E27FC236}">
                <a16:creationId xmlns:a16="http://schemas.microsoft.com/office/drawing/2014/main" id="{AB6AC820-2545-4C20-875C-431ED560FE2B}"/>
              </a:ext>
            </a:extLst>
          </p:cNvPr>
          <p:cNvGraphicFramePr>
            <a:graphicFrameLocks noChangeAspect="1"/>
          </p:cNvGraphicFramePr>
          <p:nvPr>
            <p:extLst>
              <p:ext uri="{D42A27DB-BD31-4B8C-83A1-F6EECF244321}">
                <p14:modId xmlns:p14="http://schemas.microsoft.com/office/powerpoint/2010/main" val="2493325348"/>
              </p:ext>
            </p:extLst>
          </p:nvPr>
        </p:nvGraphicFramePr>
        <p:xfrm>
          <a:off x="4692449" y="1674672"/>
          <a:ext cx="1415999" cy="432000"/>
        </p:xfrm>
        <a:graphic>
          <a:graphicData uri="http://schemas.openxmlformats.org/presentationml/2006/ole">
            <mc:AlternateContent xmlns:mc="http://schemas.openxmlformats.org/markup-compatibility/2006">
              <mc:Choice xmlns:v="urn:schemas-microsoft-com:vml" Requires="v">
                <p:oleObj spid="_x0000_s8246" name="Equation" r:id="rId3" imgW="749160" imgH="228600" progId="Equation.DSMT4">
                  <p:embed/>
                </p:oleObj>
              </mc:Choice>
              <mc:Fallback>
                <p:oleObj name="Equation" r:id="rId3" imgW="749160" imgH="228600" progId="Equation.DSMT4">
                  <p:embed/>
                  <p:pic>
                    <p:nvPicPr>
                      <p:cNvPr id="0" name=""/>
                      <p:cNvPicPr/>
                      <p:nvPr/>
                    </p:nvPicPr>
                    <p:blipFill>
                      <a:blip r:embed="rId4"/>
                      <a:stretch>
                        <a:fillRect/>
                      </a:stretch>
                    </p:blipFill>
                    <p:spPr>
                      <a:xfrm>
                        <a:off x="4692449" y="1674672"/>
                        <a:ext cx="1415999" cy="4320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1CFA9C4C-93E5-4484-94C4-67916C70EA73}"/>
              </a:ext>
            </a:extLst>
          </p:cNvPr>
          <p:cNvGraphicFramePr>
            <a:graphicFrameLocks noChangeAspect="1"/>
          </p:cNvGraphicFramePr>
          <p:nvPr>
            <p:extLst>
              <p:ext uri="{D42A27DB-BD31-4B8C-83A1-F6EECF244321}">
                <p14:modId xmlns:p14="http://schemas.microsoft.com/office/powerpoint/2010/main" val="289454821"/>
              </p:ext>
            </p:extLst>
          </p:nvPr>
        </p:nvGraphicFramePr>
        <p:xfrm>
          <a:off x="2757960" y="2655901"/>
          <a:ext cx="360000" cy="360000"/>
        </p:xfrm>
        <a:graphic>
          <a:graphicData uri="http://schemas.openxmlformats.org/presentationml/2006/ole">
            <mc:AlternateContent xmlns:mc="http://schemas.openxmlformats.org/markup-compatibility/2006">
              <mc:Choice xmlns:v="urn:schemas-microsoft-com:vml" Requires="v">
                <p:oleObj spid="_x0000_s8247" name="Equation" r:id="rId5" imgW="164880" imgH="164880" progId="Equation.DSMT4">
                  <p:embed/>
                </p:oleObj>
              </mc:Choice>
              <mc:Fallback>
                <p:oleObj name="Equation" r:id="rId5" imgW="164880" imgH="164880" progId="Equation.DSMT4">
                  <p:embed/>
                  <p:pic>
                    <p:nvPicPr>
                      <p:cNvPr id="0" name=""/>
                      <p:cNvPicPr/>
                      <p:nvPr/>
                    </p:nvPicPr>
                    <p:blipFill>
                      <a:blip r:embed="rId6"/>
                      <a:stretch>
                        <a:fillRect/>
                      </a:stretch>
                    </p:blipFill>
                    <p:spPr>
                      <a:xfrm>
                        <a:off x="2757960" y="2655901"/>
                        <a:ext cx="360000" cy="3600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8DF2981-2776-4246-A41B-FA7448AEA03A}"/>
              </a:ext>
            </a:extLst>
          </p:cNvPr>
          <p:cNvGraphicFramePr>
            <a:graphicFrameLocks noChangeAspect="1"/>
          </p:cNvGraphicFramePr>
          <p:nvPr>
            <p:extLst>
              <p:ext uri="{D42A27DB-BD31-4B8C-83A1-F6EECF244321}">
                <p14:modId xmlns:p14="http://schemas.microsoft.com/office/powerpoint/2010/main" val="3683345004"/>
              </p:ext>
            </p:extLst>
          </p:nvPr>
        </p:nvGraphicFramePr>
        <p:xfrm>
          <a:off x="3741819" y="3099063"/>
          <a:ext cx="1040000" cy="360000"/>
        </p:xfrm>
        <a:graphic>
          <a:graphicData uri="http://schemas.openxmlformats.org/presentationml/2006/ole">
            <mc:AlternateContent xmlns:mc="http://schemas.openxmlformats.org/markup-compatibility/2006">
              <mc:Choice xmlns:v="urn:schemas-microsoft-com:vml" Requires="v">
                <p:oleObj spid="_x0000_s8248" name="Equation" r:id="rId7" imgW="660240" imgH="228600" progId="Equation.DSMT4">
                  <p:embed/>
                </p:oleObj>
              </mc:Choice>
              <mc:Fallback>
                <p:oleObj name="Equation" r:id="rId7" imgW="660240" imgH="228600" progId="Equation.DSMT4">
                  <p:embed/>
                  <p:pic>
                    <p:nvPicPr>
                      <p:cNvPr id="0" name=""/>
                      <p:cNvPicPr/>
                      <p:nvPr/>
                    </p:nvPicPr>
                    <p:blipFill>
                      <a:blip r:embed="rId8"/>
                      <a:stretch>
                        <a:fillRect/>
                      </a:stretch>
                    </p:blipFill>
                    <p:spPr>
                      <a:xfrm>
                        <a:off x="3741819" y="3099063"/>
                        <a:ext cx="1040000" cy="3600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3499E1C2-A20E-4B3D-B546-0F8066F663F3}"/>
              </a:ext>
            </a:extLst>
          </p:cNvPr>
          <p:cNvGraphicFramePr>
            <a:graphicFrameLocks noChangeAspect="1"/>
          </p:cNvGraphicFramePr>
          <p:nvPr>
            <p:extLst>
              <p:ext uri="{D42A27DB-BD31-4B8C-83A1-F6EECF244321}">
                <p14:modId xmlns:p14="http://schemas.microsoft.com/office/powerpoint/2010/main" val="2063203441"/>
              </p:ext>
            </p:extLst>
          </p:nvPr>
        </p:nvGraphicFramePr>
        <p:xfrm>
          <a:off x="1972407" y="3452407"/>
          <a:ext cx="282858" cy="360000"/>
        </p:xfrm>
        <a:graphic>
          <a:graphicData uri="http://schemas.openxmlformats.org/presentationml/2006/ole">
            <mc:AlternateContent xmlns:mc="http://schemas.openxmlformats.org/markup-compatibility/2006">
              <mc:Choice xmlns:v="urn:schemas-microsoft-com:vml" Requires="v">
                <p:oleObj spid="_x0000_s8249" name="Equation" r:id="rId9" imgW="139680" imgH="177480" progId="Equation.DSMT4">
                  <p:embed/>
                </p:oleObj>
              </mc:Choice>
              <mc:Fallback>
                <p:oleObj name="Equation" r:id="rId9" imgW="139680" imgH="177480" progId="Equation.DSMT4">
                  <p:embed/>
                  <p:pic>
                    <p:nvPicPr>
                      <p:cNvPr id="0" name=""/>
                      <p:cNvPicPr/>
                      <p:nvPr/>
                    </p:nvPicPr>
                    <p:blipFill>
                      <a:blip r:embed="rId10"/>
                      <a:stretch>
                        <a:fillRect/>
                      </a:stretch>
                    </p:blipFill>
                    <p:spPr>
                      <a:xfrm>
                        <a:off x="1972407" y="3452407"/>
                        <a:ext cx="282858" cy="360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1847E61-E682-4D2D-9485-9E7E93FE4D95}"/>
              </a:ext>
            </a:extLst>
          </p:cNvPr>
          <p:cNvGraphicFramePr>
            <a:graphicFrameLocks noChangeAspect="1"/>
          </p:cNvGraphicFramePr>
          <p:nvPr>
            <p:extLst>
              <p:ext uri="{D42A27DB-BD31-4B8C-83A1-F6EECF244321}">
                <p14:modId xmlns:p14="http://schemas.microsoft.com/office/powerpoint/2010/main" val="2472155976"/>
              </p:ext>
            </p:extLst>
          </p:nvPr>
        </p:nvGraphicFramePr>
        <p:xfrm>
          <a:off x="1972407" y="3854914"/>
          <a:ext cx="332308" cy="360000"/>
        </p:xfrm>
        <a:graphic>
          <a:graphicData uri="http://schemas.openxmlformats.org/presentationml/2006/ole">
            <mc:AlternateContent xmlns:mc="http://schemas.openxmlformats.org/markup-compatibility/2006">
              <mc:Choice xmlns:v="urn:schemas-microsoft-com:vml" Requires="v">
                <p:oleObj spid="_x0000_s8250" name="Equation" r:id="rId11" imgW="152280" imgH="164880" progId="Equation.DSMT4">
                  <p:embed/>
                </p:oleObj>
              </mc:Choice>
              <mc:Fallback>
                <p:oleObj name="Equation" r:id="rId11" imgW="152280" imgH="164880" progId="Equation.DSMT4">
                  <p:embed/>
                  <p:pic>
                    <p:nvPicPr>
                      <p:cNvPr id="0" name=""/>
                      <p:cNvPicPr/>
                      <p:nvPr/>
                    </p:nvPicPr>
                    <p:blipFill>
                      <a:blip r:embed="rId12"/>
                      <a:stretch>
                        <a:fillRect/>
                      </a:stretch>
                    </p:blipFill>
                    <p:spPr>
                      <a:xfrm>
                        <a:off x="1972407" y="3854914"/>
                        <a:ext cx="332308" cy="3600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F25EFA56-6905-44C6-B83F-6AB3F4CB33CF}"/>
              </a:ext>
            </a:extLst>
          </p:cNvPr>
          <p:cNvGraphicFramePr>
            <a:graphicFrameLocks noChangeAspect="1"/>
          </p:cNvGraphicFramePr>
          <p:nvPr>
            <p:extLst>
              <p:ext uri="{D42A27DB-BD31-4B8C-83A1-F6EECF244321}">
                <p14:modId xmlns:p14="http://schemas.microsoft.com/office/powerpoint/2010/main" val="2792027717"/>
              </p:ext>
            </p:extLst>
          </p:nvPr>
        </p:nvGraphicFramePr>
        <p:xfrm>
          <a:off x="3460188" y="4348778"/>
          <a:ext cx="1509967" cy="432000"/>
        </p:xfrm>
        <a:graphic>
          <a:graphicData uri="http://schemas.openxmlformats.org/presentationml/2006/ole">
            <mc:AlternateContent xmlns:mc="http://schemas.openxmlformats.org/markup-compatibility/2006">
              <mc:Choice xmlns:v="urn:schemas-microsoft-com:vml" Requires="v">
                <p:oleObj spid="_x0000_s8251" name="Equation" r:id="rId13" imgW="799920" imgH="228600" progId="Equation.DSMT4">
                  <p:embed/>
                </p:oleObj>
              </mc:Choice>
              <mc:Fallback>
                <p:oleObj name="Equation" r:id="rId13" imgW="799920" imgH="228600" progId="Equation.DSMT4">
                  <p:embed/>
                  <p:pic>
                    <p:nvPicPr>
                      <p:cNvPr id="4" name="对象 3">
                        <a:extLst>
                          <a:ext uri="{FF2B5EF4-FFF2-40B4-BE49-F238E27FC236}">
                            <a16:creationId xmlns:a16="http://schemas.microsoft.com/office/drawing/2014/main" id="{AB6AC820-2545-4C20-875C-431ED560FE2B}"/>
                          </a:ext>
                        </a:extLst>
                      </p:cNvPr>
                      <p:cNvPicPr/>
                      <p:nvPr/>
                    </p:nvPicPr>
                    <p:blipFill>
                      <a:blip r:embed="rId14"/>
                      <a:stretch>
                        <a:fillRect/>
                      </a:stretch>
                    </p:blipFill>
                    <p:spPr>
                      <a:xfrm>
                        <a:off x="3460188" y="4348778"/>
                        <a:ext cx="1509967" cy="4320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D81F548-3670-4B01-AB7E-9E806376FC1C}"/>
              </a:ext>
            </a:extLst>
          </p:cNvPr>
          <p:cNvGraphicFramePr>
            <a:graphicFrameLocks noChangeAspect="1"/>
          </p:cNvGraphicFramePr>
          <p:nvPr>
            <p:extLst>
              <p:ext uri="{D42A27DB-BD31-4B8C-83A1-F6EECF244321}">
                <p14:modId xmlns:p14="http://schemas.microsoft.com/office/powerpoint/2010/main" val="890991047"/>
              </p:ext>
            </p:extLst>
          </p:nvPr>
        </p:nvGraphicFramePr>
        <p:xfrm>
          <a:off x="1351651" y="5178149"/>
          <a:ext cx="2460001" cy="360000"/>
        </p:xfrm>
        <a:graphic>
          <a:graphicData uri="http://schemas.openxmlformats.org/presentationml/2006/ole">
            <mc:AlternateContent xmlns:mc="http://schemas.openxmlformats.org/markup-compatibility/2006">
              <mc:Choice xmlns:v="urn:schemas-microsoft-com:vml" Requires="v">
                <p:oleObj spid="_x0000_s8252" name="Equation" r:id="rId15" imgW="1562040" imgH="228600" progId="Equation.DSMT4">
                  <p:embed/>
                </p:oleObj>
              </mc:Choice>
              <mc:Fallback>
                <p:oleObj name="Equation" r:id="rId15" imgW="1562040" imgH="228600" progId="Equation.DSMT4">
                  <p:embed/>
                  <p:pic>
                    <p:nvPicPr>
                      <p:cNvPr id="0" name=""/>
                      <p:cNvPicPr/>
                      <p:nvPr/>
                    </p:nvPicPr>
                    <p:blipFill>
                      <a:blip r:embed="rId16"/>
                      <a:stretch>
                        <a:fillRect/>
                      </a:stretch>
                    </p:blipFill>
                    <p:spPr>
                      <a:xfrm>
                        <a:off x="1351651" y="5178149"/>
                        <a:ext cx="2460001" cy="3600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AD0A146-4635-4BE5-A68A-D0F3CE2F18E1}"/>
              </a:ext>
            </a:extLst>
          </p:cNvPr>
          <p:cNvGraphicFramePr>
            <a:graphicFrameLocks noChangeAspect="1"/>
          </p:cNvGraphicFramePr>
          <p:nvPr>
            <p:extLst>
              <p:ext uri="{D42A27DB-BD31-4B8C-83A1-F6EECF244321}">
                <p14:modId xmlns:p14="http://schemas.microsoft.com/office/powerpoint/2010/main" val="998300518"/>
              </p:ext>
            </p:extLst>
          </p:nvPr>
        </p:nvGraphicFramePr>
        <p:xfrm>
          <a:off x="4254500" y="2044700"/>
          <a:ext cx="914400" cy="198438"/>
        </p:xfrm>
        <a:graphic>
          <a:graphicData uri="http://schemas.openxmlformats.org/presentationml/2006/ole">
            <mc:AlternateContent xmlns:mc="http://schemas.openxmlformats.org/markup-compatibility/2006">
              <mc:Choice xmlns:v="urn:schemas-microsoft-com:vml" Requires="v">
                <p:oleObj spid="_x0000_s8253" name="Equation" r:id="rId17" imgW="914400" imgH="198720" progId="Equation.DSMT4">
                  <p:embed/>
                </p:oleObj>
              </mc:Choice>
              <mc:Fallback>
                <p:oleObj name="Equation" r:id="rId17" imgW="914400" imgH="198720" progId="Equation.DSMT4">
                  <p:embed/>
                  <p:pic>
                    <p:nvPicPr>
                      <p:cNvPr id="0" name=""/>
                      <p:cNvPicPr/>
                      <p:nvPr/>
                    </p:nvPicPr>
                    <p:blipFill>
                      <a:blip r:embed="rId18"/>
                      <a:stretch>
                        <a:fillRect/>
                      </a:stretch>
                    </p:blipFill>
                    <p:spPr>
                      <a:xfrm>
                        <a:off x="4254500" y="2044700"/>
                        <a:ext cx="914400" cy="19843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5F9D9611-5C8B-4981-B488-CB8527F1376E}"/>
              </a:ext>
            </a:extLst>
          </p:cNvPr>
          <p:cNvGraphicFramePr>
            <a:graphicFrameLocks noChangeAspect="1"/>
          </p:cNvGraphicFramePr>
          <p:nvPr>
            <p:extLst>
              <p:ext uri="{D42A27DB-BD31-4B8C-83A1-F6EECF244321}">
                <p14:modId xmlns:p14="http://schemas.microsoft.com/office/powerpoint/2010/main" val="715451622"/>
              </p:ext>
            </p:extLst>
          </p:nvPr>
        </p:nvGraphicFramePr>
        <p:xfrm>
          <a:off x="1351651" y="4788525"/>
          <a:ext cx="2520000" cy="360000"/>
        </p:xfrm>
        <a:graphic>
          <a:graphicData uri="http://schemas.openxmlformats.org/presentationml/2006/ole">
            <mc:AlternateContent xmlns:mc="http://schemas.openxmlformats.org/markup-compatibility/2006">
              <mc:Choice xmlns:v="urn:schemas-microsoft-com:vml" Requires="v">
                <p:oleObj spid="_x0000_s8254" name="Equation" r:id="rId19" imgW="1600200" imgH="228600" progId="Equation.DSMT4">
                  <p:embed/>
                </p:oleObj>
              </mc:Choice>
              <mc:Fallback>
                <p:oleObj name="Equation" r:id="rId19" imgW="1600200" imgH="228600" progId="Equation.DSMT4">
                  <p:embed/>
                  <p:pic>
                    <p:nvPicPr>
                      <p:cNvPr id="10" name="对象 9">
                        <a:extLst>
                          <a:ext uri="{FF2B5EF4-FFF2-40B4-BE49-F238E27FC236}">
                            <a16:creationId xmlns:a16="http://schemas.microsoft.com/office/drawing/2014/main" id="{0D81F548-3670-4B01-AB7E-9E806376FC1C}"/>
                          </a:ext>
                        </a:extLst>
                      </p:cNvPr>
                      <p:cNvPicPr/>
                      <p:nvPr/>
                    </p:nvPicPr>
                    <p:blipFill>
                      <a:blip r:embed="rId20"/>
                      <a:stretch>
                        <a:fillRect/>
                      </a:stretch>
                    </p:blipFill>
                    <p:spPr>
                      <a:xfrm>
                        <a:off x="1351651" y="4788525"/>
                        <a:ext cx="2520000" cy="3600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17FC077-8C1E-4932-9DA2-237237907F19}"/>
              </a:ext>
            </a:extLst>
          </p:cNvPr>
          <p:cNvGraphicFramePr>
            <a:graphicFrameLocks noChangeAspect="1"/>
          </p:cNvGraphicFramePr>
          <p:nvPr>
            <p:extLst>
              <p:ext uri="{D42A27DB-BD31-4B8C-83A1-F6EECF244321}">
                <p14:modId xmlns:p14="http://schemas.microsoft.com/office/powerpoint/2010/main" val="184413287"/>
              </p:ext>
            </p:extLst>
          </p:nvPr>
        </p:nvGraphicFramePr>
        <p:xfrm>
          <a:off x="1351651" y="5577605"/>
          <a:ext cx="780000" cy="360000"/>
        </p:xfrm>
        <a:graphic>
          <a:graphicData uri="http://schemas.openxmlformats.org/presentationml/2006/ole">
            <mc:AlternateContent xmlns:mc="http://schemas.openxmlformats.org/markup-compatibility/2006">
              <mc:Choice xmlns:v="urn:schemas-microsoft-com:vml" Requires="v">
                <p:oleObj spid="_x0000_s8255" name="Equation" r:id="rId21" imgW="495000" imgH="228600" progId="Equation.DSMT4">
                  <p:embed/>
                </p:oleObj>
              </mc:Choice>
              <mc:Fallback>
                <p:oleObj name="Equation" r:id="rId21" imgW="495000" imgH="228600" progId="Equation.DSMT4">
                  <p:embed/>
                  <p:pic>
                    <p:nvPicPr>
                      <p:cNvPr id="0" name=""/>
                      <p:cNvPicPr/>
                      <p:nvPr/>
                    </p:nvPicPr>
                    <p:blipFill>
                      <a:blip r:embed="rId22"/>
                      <a:stretch>
                        <a:fillRect/>
                      </a:stretch>
                    </p:blipFill>
                    <p:spPr>
                      <a:xfrm>
                        <a:off x="1351651" y="5577605"/>
                        <a:ext cx="780000" cy="360000"/>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1A255336-373E-47F9-B5C8-86E374F66363}"/>
              </a:ext>
            </a:extLst>
          </p:cNvPr>
          <p:cNvSpPr/>
          <p:nvPr/>
        </p:nvSpPr>
        <p:spPr>
          <a:xfrm>
            <a:off x="4483510" y="3015901"/>
            <a:ext cx="298309" cy="443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476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499FB-0E59-4E4F-A038-8C8D18600679}"/>
              </a:ext>
            </a:extLst>
          </p:cNvPr>
          <p:cNvSpPr>
            <a:spLocks noGrp="1"/>
          </p:cNvSpPr>
          <p:nvPr>
            <p:ph type="title"/>
          </p:nvPr>
        </p:nvSpPr>
        <p:spPr/>
        <p:txBody>
          <a:bodyPr/>
          <a:lstStyle/>
          <a:p>
            <a:r>
              <a:rPr lang="zh-CN" altLang="en-US" dirty="0"/>
              <a:t>图像、视频数据挖掘</a:t>
            </a:r>
          </a:p>
        </p:txBody>
      </p:sp>
      <p:sp>
        <p:nvSpPr>
          <p:cNvPr id="3" name="内容占位符 2">
            <a:extLst>
              <a:ext uri="{FF2B5EF4-FFF2-40B4-BE49-F238E27FC236}">
                <a16:creationId xmlns:a16="http://schemas.microsoft.com/office/drawing/2014/main" id="{62763400-B8B8-4650-9BF2-6DE5868E1BBA}"/>
              </a:ext>
            </a:extLst>
          </p:cNvPr>
          <p:cNvSpPr>
            <a:spLocks noGrp="1"/>
          </p:cNvSpPr>
          <p:nvPr>
            <p:ph sz="half" idx="1"/>
          </p:nvPr>
        </p:nvSpPr>
        <p:spPr>
          <a:xfrm>
            <a:off x="628650" y="2179001"/>
            <a:ext cx="3886200" cy="4351338"/>
          </a:xfrm>
        </p:spPr>
        <p:txBody>
          <a:bodyPr/>
          <a:lstStyle/>
          <a:p>
            <a:r>
              <a:rPr lang="zh-CN" altLang="en-US" dirty="0"/>
              <a:t>图像分类</a:t>
            </a:r>
            <a:endParaRPr lang="en-US" altLang="zh-CN" dirty="0"/>
          </a:p>
          <a:p>
            <a:r>
              <a:rPr lang="zh-CN" altLang="en-US" dirty="0"/>
              <a:t>光学字符识别</a:t>
            </a:r>
            <a:endParaRPr lang="en-US" altLang="zh-CN" dirty="0"/>
          </a:p>
          <a:p>
            <a:r>
              <a:rPr lang="zh-CN" altLang="en-US" dirty="0"/>
              <a:t>人脸识别</a:t>
            </a:r>
            <a:endParaRPr lang="en-US" altLang="zh-CN" dirty="0"/>
          </a:p>
          <a:p>
            <a:r>
              <a:rPr lang="zh-CN" altLang="en-US" dirty="0"/>
              <a:t>视频分析</a:t>
            </a:r>
            <a:endParaRPr lang="en-US" altLang="zh-CN" dirty="0"/>
          </a:p>
          <a:p>
            <a:r>
              <a:rPr lang="zh-CN" altLang="en-US" dirty="0"/>
              <a:t>自然语言处理</a:t>
            </a:r>
            <a:r>
              <a:rPr lang="en-US" altLang="zh-CN" dirty="0"/>
              <a:t>…</a:t>
            </a:r>
          </a:p>
        </p:txBody>
      </p:sp>
      <p:pic>
        <p:nvPicPr>
          <p:cNvPr id="6" name="内容占位符 5">
            <a:extLst>
              <a:ext uri="{FF2B5EF4-FFF2-40B4-BE49-F238E27FC236}">
                <a16:creationId xmlns:a16="http://schemas.microsoft.com/office/drawing/2014/main" id="{3B2BA434-EBEE-4143-A4B5-9E2E24CDD2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10082" y="1825625"/>
            <a:ext cx="4937646" cy="1929416"/>
          </a:xfrm>
        </p:spPr>
      </p:pic>
      <p:pic>
        <p:nvPicPr>
          <p:cNvPr id="8" name="图片 7">
            <a:extLst>
              <a:ext uri="{FF2B5EF4-FFF2-40B4-BE49-F238E27FC236}">
                <a16:creationId xmlns:a16="http://schemas.microsoft.com/office/drawing/2014/main" id="{CF0AE696-E957-4B8B-8DA6-0BB1E1F5B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001" y="4122621"/>
            <a:ext cx="4543425" cy="1135856"/>
          </a:xfrm>
          <a:prstGeom prst="rect">
            <a:avLst/>
          </a:prstGeom>
        </p:spPr>
      </p:pic>
    </p:spTree>
    <p:extLst>
      <p:ext uri="{BB962C8B-B14F-4D97-AF65-F5344CB8AC3E}">
        <p14:creationId xmlns:p14="http://schemas.microsoft.com/office/powerpoint/2010/main" val="2807456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0C9B3-4F77-4CA1-80FC-D4A40343A340}"/>
              </a:ext>
            </a:extLst>
          </p:cNvPr>
          <p:cNvSpPr>
            <a:spLocks noGrp="1"/>
          </p:cNvSpPr>
          <p:nvPr>
            <p:ph type="title"/>
          </p:nvPr>
        </p:nvSpPr>
        <p:spPr/>
        <p:txBody>
          <a:bodyPr/>
          <a:lstStyle/>
          <a:p>
            <a:r>
              <a:rPr lang="en-US" altLang="zh-CN" dirty="0"/>
              <a:t>Hyperparameter</a:t>
            </a:r>
            <a:r>
              <a:rPr lang="zh-CN" altLang="en-US" dirty="0"/>
              <a:t>（超参数）</a:t>
            </a:r>
          </a:p>
        </p:txBody>
      </p:sp>
      <p:pic>
        <p:nvPicPr>
          <p:cNvPr id="5" name="内容占位符 4">
            <a:extLst>
              <a:ext uri="{FF2B5EF4-FFF2-40B4-BE49-F238E27FC236}">
                <a16:creationId xmlns:a16="http://schemas.microsoft.com/office/drawing/2014/main" id="{5893094A-E3CB-4521-82A3-7B26A4DC8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488" y="1584273"/>
            <a:ext cx="6896173" cy="3689453"/>
          </a:xfrm>
        </p:spPr>
      </p:pic>
      <p:sp>
        <p:nvSpPr>
          <p:cNvPr id="3" name="文本框 2">
            <a:extLst>
              <a:ext uri="{FF2B5EF4-FFF2-40B4-BE49-F238E27FC236}">
                <a16:creationId xmlns:a16="http://schemas.microsoft.com/office/drawing/2014/main" id="{26FABC6F-F6E0-4AC8-A779-F1AAA488184E}"/>
              </a:ext>
            </a:extLst>
          </p:cNvPr>
          <p:cNvSpPr txBox="1"/>
          <p:nvPr/>
        </p:nvSpPr>
        <p:spPr>
          <a:xfrm>
            <a:off x="1027488" y="5181600"/>
            <a:ext cx="3950120" cy="8707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卷积层：输出通道数</a:t>
            </a:r>
            <a:r>
              <a:rPr lang="en-US" altLang="zh-CN" dirty="0"/>
              <a:t> = </a:t>
            </a:r>
            <a:r>
              <a:rPr lang="zh-CN" altLang="en-US" dirty="0"/>
              <a:t>卷积核数</a:t>
            </a:r>
            <a:endParaRPr lang="en-US" altLang="zh-CN" dirty="0"/>
          </a:p>
          <a:p>
            <a:pPr marL="285750" indent="-285750">
              <a:lnSpc>
                <a:spcPct val="150000"/>
              </a:lnSpc>
              <a:buFont typeface="Arial" panose="020B0604020202020204" pitchFamily="34" charset="0"/>
              <a:buChar char="•"/>
            </a:pPr>
            <a:r>
              <a:rPr lang="zh-CN" altLang="en-US" dirty="0"/>
              <a:t>池化层：输出通道数 </a:t>
            </a:r>
            <a:r>
              <a:rPr lang="en-US" altLang="zh-CN" dirty="0"/>
              <a:t>= </a:t>
            </a:r>
            <a:r>
              <a:rPr lang="zh-CN" altLang="en-US" dirty="0"/>
              <a:t>输入通道数</a:t>
            </a:r>
            <a:endParaRPr lang="en-US" altLang="zh-CN" dirty="0"/>
          </a:p>
        </p:txBody>
      </p:sp>
    </p:spTree>
    <p:extLst>
      <p:ext uri="{BB962C8B-B14F-4D97-AF65-F5344CB8AC3E}">
        <p14:creationId xmlns:p14="http://schemas.microsoft.com/office/powerpoint/2010/main" val="490062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2166A-FF38-4231-8CE8-64AE09545AE9}"/>
              </a:ext>
            </a:extLst>
          </p:cNvPr>
          <p:cNvSpPr>
            <a:spLocks noGrp="1"/>
          </p:cNvSpPr>
          <p:nvPr>
            <p:ph type="title"/>
          </p:nvPr>
        </p:nvSpPr>
        <p:spPr/>
        <p:txBody>
          <a:bodyPr/>
          <a:lstStyle/>
          <a:p>
            <a:r>
              <a:rPr lang="en-US" altLang="zh-CN" dirty="0"/>
              <a:t>Visualization</a:t>
            </a:r>
            <a:endParaRPr lang="zh-CN" altLang="en-US" dirty="0"/>
          </a:p>
        </p:txBody>
      </p:sp>
      <p:sp>
        <p:nvSpPr>
          <p:cNvPr id="3" name="内容占位符 2">
            <a:extLst>
              <a:ext uri="{FF2B5EF4-FFF2-40B4-BE49-F238E27FC236}">
                <a16:creationId xmlns:a16="http://schemas.microsoft.com/office/drawing/2014/main" id="{5A8CFAD9-0AE3-4A8F-9E0A-352CF84371FD}"/>
              </a:ext>
            </a:extLst>
          </p:cNvPr>
          <p:cNvSpPr>
            <a:spLocks noGrp="1"/>
          </p:cNvSpPr>
          <p:nvPr>
            <p:ph idx="1"/>
          </p:nvPr>
        </p:nvSpPr>
        <p:spPr/>
        <p:txBody>
          <a:bodyPr/>
          <a:lstStyle/>
          <a:p>
            <a:r>
              <a:rPr lang="zh-CN" altLang="en-US" dirty="0"/>
              <a:t>卷积神经网络的特征学习具有一定的可解释性，但仍然无法提取明确的特征</a:t>
            </a:r>
            <a:endParaRPr lang="en-US" altLang="zh-CN" dirty="0"/>
          </a:p>
          <a:p>
            <a:r>
              <a:rPr lang="zh-CN" altLang="en-US" dirty="0"/>
              <a:t>卷积层可看作逐层学习特征：低层提取“简单”特征，高层提取“复杂”特征</a:t>
            </a:r>
            <a:endParaRPr lang="en-US" altLang="zh-CN" dirty="0"/>
          </a:p>
          <a:p>
            <a:pPr marL="0" indent="0">
              <a:buNone/>
            </a:pPr>
            <a:endParaRPr lang="zh-CN" altLang="en-US" dirty="0"/>
          </a:p>
        </p:txBody>
      </p:sp>
    </p:spTree>
    <p:extLst>
      <p:ext uri="{BB962C8B-B14F-4D97-AF65-F5344CB8AC3E}">
        <p14:creationId xmlns:p14="http://schemas.microsoft.com/office/powerpoint/2010/main" val="4022944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9186F-357E-47E6-86B7-ABAEEE12367D}"/>
              </a:ext>
            </a:extLst>
          </p:cNvPr>
          <p:cNvSpPr>
            <a:spLocks noGrp="1"/>
          </p:cNvSpPr>
          <p:nvPr>
            <p:ph type="title"/>
          </p:nvPr>
        </p:nvSpPr>
        <p:spPr/>
        <p:txBody>
          <a:bodyPr/>
          <a:lstStyle/>
          <a:p>
            <a:r>
              <a:rPr lang="en-US" altLang="zh-CN" dirty="0"/>
              <a:t>Visualization</a:t>
            </a:r>
            <a:endParaRPr lang="zh-CN" altLang="en-US" dirty="0"/>
          </a:p>
        </p:txBody>
      </p:sp>
      <p:pic>
        <p:nvPicPr>
          <p:cNvPr id="5" name="内容占位符 4">
            <a:extLst>
              <a:ext uri="{FF2B5EF4-FFF2-40B4-BE49-F238E27FC236}">
                <a16:creationId xmlns:a16="http://schemas.microsoft.com/office/drawing/2014/main" id="{8A982C28-7C4E-4BCF-8D5A-F18AA5C0D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7756" y="1690689"/>
            <a:ext cx="4148489" cy="4120507"/>
          </a:xfrm>
        </p:spPr>
      </p:pic>
      <p:sp>
        <p:nvSpPr>
          <p:cNvPr id="9" name="文本框 8">
            <a:extLst>
              <a:ext uri="{FF2B5EF4-FFF2-40B4-BE49-F238E27FC236}">
                <a16:creationId xmlns:a16="http://schemas.microsoft.com/office/drawing/2014/main" id="{FF838B7B-0B80-4FF0-AAB1-CA96CBB397FB}"/>
              </a:ext>
            </a:extLst>
          </p:cNvPr>
          <p:cNvSpPr txBox="1"/>
          <p:nvPr/>
        </p:nvSpPr>
        <p:spPr>
          <a:xfrm>
            <a:off x="2676289" y="5901506"/>
            <a:ext cx="3791423" cy="523220"/>
          </a:xfrm>
          <a:prstGeom prst="rect">
            <a:avLst/>
          </a:prstGeom>
          <a:noFill/>
        </p:spPr>
        <p:txBody>
          <a:bodyPr wrap="none" rtlCol="0">
            <a:spAutoFit/>
          </a:bodyPr>
          <a:lstStyle/>
          <a:p>
            <a:r>
              <a:rPr lang="zh-CN" altLang="en-US" sz="2800" b="1" dirty="0"/>
              <a:t>低层提取“简单”特征</a:t>
            </a:r>
          </a:p>
        </p:txBody>
      </p:sp>
    </p:spTree>
    <p:extLst>
      <p:ext uri="{BB962C8B-B14F-4D97-AF65-F5344CB8AC3E}">
        <p14:creationId xmlns:p14="http://schemas.microsoft.com/office/powerpoint/2010/main" val="1791070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3595A5-47B1-4380-A5E6-41CC0D3D5E67}"/>
              </a:ext>
            </a:extLst>
          </p:cNvPr>
          <p:cNvSpPr>
            <a:spLocks noGrp="1"/>
          </p:cNvSpPr>
          <p:nvPr>
            <p:ph type="title"/>
          </p:nvPr>
        </p:nvSpPr>
        <p:spPr/>
        <p:txBody>
          <a:bodyPr/>
          <a:lstStyle/>
          <a:p>
            <a:r>
              <a:rPr lang="en-US" altLang="zh-CN" dirty="0"/>
              <a:t>Visualization</a:t>
            </a:r>
            <a:endParaRPr lang="zh-CN" altLang="en-US" dirty="0"/>
          </a:p>
        </p:txBody>
      </p:sp>
      <p:pic>
        <p:nvPicPr>
          <p:cNvPr id="5" name="内容占位符 4">
            <a:extLst>
              <a:ext uri="{FF2B5EF4-FFF2-40B4-BE49-F238E27FC236}">
                <a16:creationId xmlns:a16="http://schemas.microsoft.com/office/drawing/2014/main" id="{12624E74-C6DA-44A1-8D8B-B397D002B6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9747"/>
          <a:stretch/>
        </p:blipFill>
        <p:spPr>
          <a:xfrm>
            <a:off x="628650" y="1736409"/>
            <a:ext cx="7962851" cy="3956289"/>
          </a:xfrm>
        </p:spPr>
      </p:pic>
      <p:sp>
        <p:nvSpPr>
          <p:cNvPr id="7" name="文本框 6">
            <a:extLst>
              <a:ext uri="{FF2B5EF4-FFF2-40B4-BE49-F238E27FC236}">
                <a16:creationId xmlns:a16="http://schemas.microsoft.com/office/drawing/2014/main" id="{C7678E22-F916-4FD0-8A0C-A6D3DC976E56}"/>
              </a:ext>
            </a:extLst>
          </p:cNvPr>
          <p:cNvSpPr txBox="1"/>
          <p:nvPr/>
        </p:nvSpPr>
        <p:spPr>
          <a:xfrm>
            <a:off x="2676289" y="5882327"/>
            <a:ext cx="3791423" cy="523220"/>
          </a:xfrm>
          <a:prstGeom prst="rect">
            <a:avLst/>
          </a:prstGeom>
          <a:noFill/>
        </p:spPr>
        <p:txBody>
          <a:bodyPr wrap="none" rtlCol="0">
            <a:spAutoFit/>
          </a:bodyPr>
          <a:lstStyle/>
          <a:p>
            <a:pPr algn="ctr"/>
            <a:r>
              <a:rPr lang="zh-CN" altLang="en-US" sz="2800" b="1" dirty="0"/>
              <a:t>高层提取“复杂”特征</a:t>
            </a:r>
          </a:p>
        </p:txBody>
      </p:sp>
    </p:spTree>
    <p:extLst>
      <p:ext uri="{BB962C8B-B14F-4D97-AF65-F5344CB8AC3E}">
        <p14:creationId xmlns:p14="http://schemas.microsoft.com/office/powerpoint/2010/main" val="721056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6FB52-984D-497E-A569-980EDA0F32D9}"/>
              </a:ext>
            </a:extLst>
          </p:cNvPr>
          <p:cNvSpPr>
            <a:spLocks noGrp="1"/>
          </p:cNvSpPr>
          <p:nvPr>
            <p:ph type="title"/>
          </p:nvPr>
        </p:nvSpPr>
        <p:spPr/>
        <p:txBody>
          <a:bodyPr/>
          <a:lstStyle/>
          <a:p>
            <a:r>
              <a:rPr lang="en-US" altLang="zh-CN" dirty="0"/>
              <a:t>Data Augmentation</a:t>
            </a:r>
            <a:endParaRPr lang="zh-CN" altLang="en-US" dirty="0"/>
          </a:p>
        </p:txBody>
      </p:sp>
      <p:sp>
        <p:nvSpPr>
          <p:cNvPr id="3" name="内容占位符 2">
            <a:extLst>
              <a:ext uri="{FF2B5EF4-FFF2-40B4-BE49-F238E27FC236}">
                <a16:creationId xmlns:a16="http://schemas.microsoft.com/office/drawing/2014/main" id="{5314A14A-EB2D-42BE-AD50-EAD356B58E05}"/>
              </a:ext>
            </a:extLst>
          </p:cNvPr>
          <p:cNvSpPr>
            <a:spLocks noGrp="1"/>
          </p:cNvSpPr>
          <p:nvPr>
            <p:ph sz="half" idx="1"/>
          </p:nvPr>
        </p:nvSpPr>
        <p:spPr>
          <a:xfrm>
            <a:off x="628650" y="2611848"/>
            <a:ext cx="3886200" cy="4351338"/>
          </a:xfrm>
        </p:spPr>
        <p:txBody>
          <a:bodyPr/>
          <a:lstStyle/>
          <a:p>
            <a:r>
              <a:rPr lang="zh-CN" altLang="en-US" dirty="0"/>
              <a:t>训练模型需要海量图像数据，可将原始数据集做变换得到更多的图像数据</a:t>
            </a:r>
            <a:endParaRPr lang="en-US" altLang="zh-CN" dirty="0"/>
          </a:p>
          <a:p>
            <a:r>
              <a:rPr lang="zh-CN" altLang="en-US" dirty="0"/>
              <a:t>翻转、平移、旋转、缩放</a:t>
            </a:r>
            <a:r>
              <a:rPr lang="en-US" altLang="zh-CN" dirty="0"/>
              <a:t>….</a:t>
            </a:r>
          </a:p>
        </p:txBody>
      </p:sp>
      <p:pic>
        <p:nvPicPr>
          <p:cNvPr id="6" name="内容占位符 5">
            <a:extLst>
              <a:ext uri="{FF2B5EF4-FFF2-40B4-BE49-F238E27FC236}">
                <a16:creationId xmlns:a16="http://schemas.microsoft.com/office/drawing/2014/main" id="{C36287DA-C104-4D61-BC82-1670D139F7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0" y="2733642"/>
            <a:ext cx="4228787" cy="2146109"/>
          </a:xfrm>
        </p:spPr>
      </p:pic>
      <p:sp>
        <p:nvSpPr>
          <p:cNvPr id="7" name="文本框 6">
            <a:extLst>
              <a:ext uri="{FF2B5EF4-FFF2-40B4-BE49-F238E27FC236}">
                <a16:creationId xmlns:a16="http://schemas.microsoft.com/office/drawing/2014/main" id="{8119674D-AE54-47C8-B8DF-D82EC8BAD209}"/>
              </a:ext>
            </a:extLst>
          </p:cNvPr>
          <p:cNvSpPr txBox="1"/>
          <p:nvPr/>
        </p:nvSpPr>
        <p:spPr>
          <a:xfrm>
            <a:off x="628650" y="1613819"/>
            <a:ext cx="7398179" cy="523220"/>
          </a:xfrm>
          <a:prstGeom prst="rect">
            <a:avLst/>
          </a:prstGeom>
          <a:noFill/>
        </p:spPr>
        <p:txBody>
          <a:bodyPr wrap="none" rtlCol="0">
            <a:spAutoFit/>
          </a:bodyPr>
          <a:lstStyle/>
          <a:p>
            <a:r>
              <a:rPr lang="zh-CN" altLang="en-US" sz="2800" b="1" dirty="0"/>
              <a:t>如果没有很多数据，我怎么去获得更多数据？</a:t>
            </a:r>
          </a:p>
        </p:txBody>
      </p:sp>
    </p:spTree>
    <p:extLst>
      <p:ext uri="{BB962C8B-B14F-4D97-AF65-F5344CB8AC3E}">
        <p14:creationId xmlns:p14="http://schemas.microsoft.com/office/powerpoint/2010/main" val="69733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F785A-21E7-4BBE-99E1-E34709744F66}"/>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FAA6C48A-A21C-47B7-B127-6DBB3DB951D8}"/>
              </a:ext>
            </a:extLst>
          </p:cNvPr>
          <p:cNvSpPr>
            <a:spLocks noGrp="1"/>
          </p:cNvSpPr>
          <p:nvPr>
            <p:ph idx="1"/>
          </p:nvPr>
        </p:nvSpPr>
        <p:spPr>
          <a:xfrm>
            <a:off x="628650" y="1778491"/>
            <a:ext cx="7886700" cy="4351338"/>
          </a:xfrm>
        </p:spPr>
        <p:txBody>
          <a:bodyPr>
            <a:normAutofit/>
          </a:bodyPr>
          <a:lstStyle/>
          <a:p>
            <a:r>
              <a:rPr lang="en-US" altLang="zh-CN" sz="2000" dirty="0"/>
              <a:t>Simple Introduction to Convolutional Neural Networks</a:t>
            </a:r>
          </a:p>
          <a:p>
            <a:pPr marL="0" indent="0">
              <a:buNone/>
            </a:pPr>
            <a:r>
              <a:rPr lang="en-US" altLang="zh-CN" sz="2000" u="sng" dirty="0">
                <a:solidFill>
                  <a:srgbClr val="0070C0"/>
                </a:solidFill>
              </a:rPr>
              <a:t>https://towardsdatascience.com/simple-introduction-to-convolutional-neural-networks-cdf8d3077bac</a:t>
            </a:r>
          </a:p>
          <a:p>
            <a:r>
              <a:rPr lang="en-US" altLang="zh-CN" sz="2000" dirty="0"/>
              <a:t>A Beginner's Guide To Understanding Convolutional Neural Networks</a:t>
            </a:r>
          </a:p>
          <a:p>
            <a:pPr marL="0" indent="0">
              <a:buNone/>
            </a:pPr>
            <a:r>
              <a:rPr lang="en-US" altLang="zh-CN" sz="2000" u="sng" dirty="0">
                <a:solidFill>
                  <a:srgbClr val="0070C0"/>
                </a:solidFill>
              </a:rPr>
              <a:t>https://adeshpande3.github.io/A-Beginner%27s-Guide-To-Understanding-Convolutional-Neural-Networks/</a:t>
            </a:r>
          </a:p>
          <a:p>
            <a:r>
              <a:rPr lang="en-US" altLang="zh-CN" sz="2000" dirty="0"/>
              <a:t>Introduction to Convolution Neural Network</a:t>
            </a:r>
          </a:p>
          <a:p>
            <a:pPr marL="0" indent="0">
              <a:buNone/>
            </a:pPr>
            <a:r>
              <a:rPr lang="en-US" altLang="zh-CN" sz="2000" u="sng" dirty="0">
                <a:solidFill>
                  <a:srgbClr val="0070C0"/>
                </a:solidFill>
              </a:rPr>
              <a:t>https://www.geeksforgeeks.org/introduction-convolution-neural-network/</a:t>
            </a:r>
            <a:endParaRPr lang="zh-CN" altLang="en-US" sz="2000" u="sng" dirty="0">
              <a:solidFill>
                <a:srgbClr val="0070C0"/>
              </a:solidFill>
            </a:endParaRPr>
          </a:p>
        </p:txBody>
      </p:sp>
    </p:spTree>
    <p:extLst>
      <p:ext uri="{BB962C8B-B14F-4D97-AF65-F5344CB8AC3E}">
        <p14:creationId xmlns:p14="http://schemas.microsoft.com/office/powerpoint/2010/main" val="285822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C0CE3-C87A-4D6A-8C48-128AC22EF431}"/>
              </a:ext>
            </a:extLst>
          </p:cNvPr>
          <p:cNvSpPr>
            <a:spLocks noGrp="1"/>
          </p:cNvSpPr>
          <p:nvPr>
            <p:ph type="title"/>
          </p:nvPr>
        </p:nvSpPr>
        <p:spPr/>
        <p:txBody>
          <a:bodyPr/>
          <a:lstStyle/>
          <a:p>
            <a:r>
              <a:rPr lang="zh-CN" altLang="en-US" dirty="0"/>
              <a:t>传统</a:t>
            </a:r>
            <a:r>
              <a:rPr lang="en-US" altLang="zh-CN" dirty="0"/>
              <a:t>MLP</a:t>
            </a:r>
            <a:r>
              <a:rPr lang="zh-CN" altLang="en-US" dirty="0"/>
              <a:t>的问题</a:t>
            </a:r>
          </a:p>
        </p:txBody>
      </p:sp>
      <p:sp>
        <p:nvSpPr>
          <p:cNvPr id="3" name="内容占位符 2">
            <a:extLst>
              <a:ext uri="{FF2B5EF4-FFF2-40B4-BE49-F238E27FC236}">
                <a16:creationId xmlns:a16="http://schemas.microsoft.com/office/drawing/2014/main" id="{9DCBBB29-8EBC-4E0A-9E14-7B52FD86C44F}"/>
              </a:ext>
            </a:extLst>
          </p:cNvPr>
          <p:cNvSpPr>
            <a:spLocks noGrp="1"/>
          </p:cNvSpPr>
          <p:nvPr>
            <p:ph sz="half" idx="1"/>
          </p:nvPr>
        </p:nvSpPr>
        <p:spPr>
          <a:xfrm>
            <a:off x="425450" y="1956958"/>
            <a:ext cx="3886200" cy="4351338"/>
          </a:xfrm>
        </p:spPr>
        <p:txBody>
          <a:bodyPr/>
          <a:lstStyle/>
          <a:p>
            <a:pPr marL="457200" indent="-457200">
              <a:buFont typeface="+mj-lt"/>
              <a:buAutoNum type="arabicPeriod"/>
            </a:pPr>
            <a:r>
              <a:rPr lang="zh-CN" altLang="en-US" b="1" dirty="0">
                <a:latin typeface="+mj-ea"/>
                <a:ea typeface="+mj-ea"/>
              </a:rPr>
              <a:t>维数灾难</a:t>
            </a:r>
            <a:r>
              <a:rPr lang="zh-CN" altLang="en-US" dirty="0"/>
              <a:t>：图像为高维数据，训练参数随层数增加指数递增</a:t>
            </a:r>
            <a:endParaRPr lang="en-US" altLang="zh-CN" dirty="0"/>
          </a:p>
        </p:txBody>
      </p:sp>
      <p:pic>
        <p:nvPicPr>
          <p:cNvPr id="6" name="内容占位符 5">
            <a:extLst>
              <a:ext uri="{FF2B5EF4-FFF2-40B4-BE49-F238E27FC236}">
                <a16:creationId xmlns:a16="http://schemas.microsoft.com/office/drawing/2014/main" id="{67E82FB7-7FAE-46AC-9CD1-52A48ABAA93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55956" y="1797248"/>
            <a:ext cx="3859394" cy="3263504"/>
          </a:xfrm>
        </p:spPr>
      </p:pic>
      <p:sp>
        <p:nvSpPr>
          <p:cNvPr id="7" name="文本框 6">
            <a:extLst>
              <a:ext uri="{FF2B5EF4-FFF2-40B4-BE49-F238E27FC236}">
                <a16:creationId xmlns:a16="http://schemas.microsoft.com/office/drawing/2014/main" id="{9213BE88-BB68-4986-B6F4-82A533A51958}"/>
              </a:ext>
            </a:extLst>
          </p:cNvPr>
          <p:cNvSpPr txBox="1"/>
          <p:nvPr/>
        </p:nvSpPr>
        <p:spPr>
          <a:xfrm>
            <a:off x="873760" y="3728720"/>
            <a:ext cx="3149600" cy="2122376"/>
          </a:xfrm>
          <a:prstGeom prst="rect">
            <a:avLst/>
          </a:prstGeom>
          <a:noFill/>
        </p:spPr>
        <p:txBody>
          <a:bodyPr wrap="square" rtlCol="0">
            <a:spAutoFit/>
          </a:bodyPr>
          <a:lstStyle/>
          <a:p>
            <a:pPr>
              <a:lnSpc>
                <a:spcPct val="150000"/>
              </a:lnSpc>
            </a:pPr>
            <a:r>
              <a:rPr lang="zh-CN" altLang="en-US" dirty="0"/>
              <a:t>输入图像共</a:t>
            </a:r>
            <a:r>
              <a:rPr lang="en-US" altLang="zh-CN" dirty="0"/>
              <a:t>500*500*3=750,</a:t>
            </a:r>
            <a:r>
              <a:rPr lang="zh-CN" altLang="en-US" dirty="0"/>
              <a:t> </a:t>
            </a:r>
            <a:r>
              <a:rPr lang="en-US" altLang="zh-CN" dirty="0"/>
              <a:t>000</a:t>
            </a:r>
            <a:r>
              <a:rPr lang="zh-CN" altLang="en-US" dirty="0"/>
              <a:t>个像素点，若层间全连接，一个仅有</a:t>
            </a:r>
            <a:r>
              <a:rPr lang="en-US" altLang="zh-CN" dirty="0"/>
              <a:t>5</a:t>
            </a:r>
            <a:r>
              <a:rPr lang="zh-CN" altLang="en-US" dirty="0"/>
              <a:t>层的深度神经网络参数就可达到百万数量级的参数</a:t>
            </a:r>
          </a:p>
        </p:txBody>
      </p:sp>
    </p:spTree>
    <p:extLst>
      <p:ext uri="{BB962C8B-B14F-4D97-AF65-F5344CB8AC3E}">
        <p14:creationId xmlns:p14="http://schemas.microsoft.com/office/powerpoint/2010/main" val="3453478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C0CE3-C87A-4D6A-8C48-128AC22EF431}"/>
              </a:ext>
            </a:extLst>
          </p:cNvPr>
          <p:cNvSpPr>
            <a:spLocks noGrp="1"/>
          </p:cNvSpPr>
          <p:nvPr>
            <p:ph type="title"/>
          </p:nvPr>
        </p:nvSpPr>
        <p:spPr/>
        <p:txBody>
          <a:bodyPr/>
          <a:lstStyle/>
          <a:p>
            <a:r>
              <a:rPr lang="zh-CN" altLang="en-US" dirty="0"/>
              <a:t>传统</a:t>
            </a:r>
            <a:r>
              <a:rPr lang="en-US" altLang="zh-CN" dirty="0"/>
              <a:t>MLP</a:t>
            </a:r>
            <a:r>
              <a:rPr lang="zh-CN" altLang="en-US" dirty="0"/>
              <a:t>的问题</a:t>
            </a:r>
          </a:p>
        </p:txBody>
      </p:sp>
      <p:sp>
        <p:nvSpPr>
          <p:cNvPr id="3" name="内容占位符 2">
            <a:extLst>
              <a:ext uri="{FF2B5EF4-FFF2-40B4-BE49-F238E27FC236}">
                <a16:creationId xmlns:a16="http://schemas.microsoft.com/office/drawing/2014/main" id="{9DCBBB29-8EBC-4E0A-9E14-7B52FD86C44F}"/>
              </a:ext>
            </a:extLst>
          </p:cNvPr>
          <p:cNvSpPr>
            <a:spLocks noGrp="1"/>
          </p:cNvSpPr>
          <p:nvPr>
            <p:ph sz="half" idx="1"/>
          </p:nvPr>
        </p:nvSpPr>
        <p:spPr>
          <a:xfrm>
            <a:off x="476250" y="2300715"/>
            <a:ext cx="3886200" cy="4351338"/>
          </a:xfrm>
        </p:spPr>
        <p:txBody>
          <a:bodyPr/>
          <a:lstStyle/>
          <a:p>
            <a:pPr marL="457200" indent="-457200">
              <a:buFont typeface="+mj-lt"/>
              <a:buAutoNum type="arabicPeriod" startAt="2"/>
            </a:pPr>
            <a:r>
              <a:rPr lang="zh-CN" altLang="en-US" b="1" dirty="0">
                <a:latin typeface="+mj-ea"/>
                <a:ea typeface="+mj-ea"/>
              </a:rPr>
              <a:t>丢失图像空间信息</a:t>
            </a:r>
            <a:r>
              <a:rPr lang="zh-CN" altLang="en-US" dirty="0"/>
              <a:t>：</a:t>
            </a:r>
            <a:r>
              <a:rPr lang="en-US" altLang="zh-CN" dirty="0"/>
              <a:t>Input</a:t>
            </a:r>
            <a:r>
              <a:rPr lang="zh-CN" altLang="en-US" dirty="0"/>
              <a:t>层把图像压扁为一维数据结构。忽略了相邻像素点的相关性和图像的局部信息</a:t>
            </a:r>
          </a:p>
        </p:txBody>
      </p:sp>
      <p:pic>
        <p:nvPicPr>
          <p:cNvPr id="8" name="内容占位符 7">
            <a:extLst>
              <a:ext uri="{FF2B5EF4-FFF2-40B4-BE49-F238E27FC236}">
                <a16:creationId xmlns:a16="http://schemas.microsoft.com/office/drawing/2014/main" id="{F66E219E-7DAD-419B-B33F-3E0135756C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0" y="2376130"/>
            <a:ext cx="4387773" cy="2256569"/>
          </a:xfrm>
        </p:spPr>
      </p:pic>
    </p:spTree>
    <p:extLst>
      <p:ext uri="{BB962C8B-B14F-4D97-AF65-F5344CB8AC3E}">
        <p14:creationId xmlns:p14="http://schemas.microsoft.com/office/powerpoint/2010/main" val="821742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45042-7FEE-463E-87F5-1F9F0DBB9EA4}"/>
              </a:ext>
            </a:extLst>
          </p:cNvPr>
          <p:cNvSpPr>
            <a:spLocks noGrp="1"/>
          </p:cNvSpPr>
          <p:nvPr>
            <p:ph type="title"/>
          </p:nvPr>
        </p:nvSpPr>
        <p:spPr/>
        <p:txBody>
          <a:bodyPr/>
          <a:lstStyle/>
          <a:p>
            <a:r>
              <a:rPr lang="en-US" altLang="zh-CN" dirty="0"/>
              <a:t>Introduction to CNN</a:t>
            </a:r>
            <a:endParaRPr lang="zh-CN" altLang="en-US" dirty="0"/>
          </a:p>
        </p:txBody>
      </p:sp>
      <p:sp>
        <p:nvSpPr>
          <p:cNvPr id="3" name="内容占位符 2">
            <a:extLst>
              <a:ext uri="{FF2B5EF4-FFF2-40B4-BE49-F238E27FC236}">
                <a16:creationId xmlns:a16="http://schemas.microsoft.com/office/drawing/2014/main" id="{57F8CEA1-58B8-4754-935E-60AE8AA4F9FF}"/>
              </a:ext>
            </a:extLst>
          </p:cNvPr>
          <p:cNvSpPr>
            <a:spLocks noGrp="1"/>
          </p:cNvSpPr>
          <p:nvPr>
            <p:ph sz="half" idx="1"/>
          </p:nvPr>
        </p:nvSpPr>
        <p:spPr/>
        <p:txBody>
          <a:bodyPr>
            <a:normAutofit/>
          </a:bodyPr>
          <a:lstStyle/>
          <a:p>
            <a:r>
              <a:rPr lang="zh-CN" altLang="en-US" dirty="0"/>
              <a:t>受视觉大脑皮层启发，单个视觉神经</a:t>
            </a:r>
            <a:r>
              <a:rPr lang="zh-CN" altLang="en-US" dirty="0">
                <a:solidFill>
                  <a:srgbClr val="FF0000"/>
                </a:solidFill>
              </a:rPr>
              <a:t>只对视野中一小部分区域</a:t>
            </a:r>
            <a:r>
              <a:rPr lang="zh-CN" altLang="en-US" dirty="0"/>
              <a:t>做出刺激（感受野）。</a:t>
            </a:r>
            <a:endParaRPr lang="en-US" altLang="zh-CN" dirty="0"/>
          </a:p>
          <a:p>
            <a:r>
              <a:rPr lang="zh-CN" altLang="en-US" dirty="0"/>
              <a:t>不同视觉神经元视野域部分重叠，覆盖整个视野。</a:t>
            </a:r>
          </a:p>
          <a:p>
            <a:endParaRPr lang="zh-CN" altLang="en-US" dirty="0"/>
          </a:p>
        </p:txBody>
      </p:sp>
      <p:pic>
        <p:nvPicPr>
          <p:cNvPr id="5" name="内容占位符 4">
            <a:extLst>
              <a:ext uri="{FF2B5EF4-FFF2-40B4-BE49-F238E27FC236}">
                <a16:creationId xmlns:a16="http://schemas.microsoft.com/office/drawing/2014/main" id="{A6ECF73B-9429-414B-A138-DE7F4A6AF08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7895"/>
          <a:stretch/>
        </p:blipFill>
        <p:spPr>
          <a:xfrm>
            <a:off x="4629150" y="2169930"/>
            <a:ext cx="4283924" cy="2865448"/>
          </a:xfrm>
          <a:prstGeom prst="rect">
            <a:avLst/>
          </a:prstGeom>
        </p:spPr>
      </p:pic>
    </p:spTree>
    <p:extLst>
      <p:ext uri="{BB962C8B-B14F-4D97-AF65-F5344CB8AC3E}">
        <p14:creationId xmlns:p14="http://schemas.microsoft.com/office/powerpoint/2010/main" val="144136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4BBC6-AD8D-42F4-A624-306BEEA8FF15}"/>
              </a:ext>
            </a:extLst>
          </p:cNvPr>
          <p:cNvSpPr>
            <a:spLocks noGrp="1"/>
          </p:cNvSpPr>
          <p:nvPr>
            <p:ph type="title"/>
          </p:nvPr>
        </p:nvSpPr>
        <p:spPr/>
        <p:txBody>
          <a:bodyPr/>
          <a:lstStyle/>
          <a:p>
            <a:r>
              <a:rPr lang="en-US" altLang="zh-CN" dirty="0"/>
              <a:t>CNN </a:t>
            </a:r>
            <a:r>
              <a:rPr lang="zh-CN" altLang="en-US" dirty="0"/>
              <a:t>的特点</a:t>
            </a:r>
          </a:p>
        </p:txBody>
      </p:sp>
      <p:sp>
        <p:nvSpPr>
          <p:cNvPr id="3" name="内容占位符 2">
            <a:extLst>
              <a:ext uri="{FF2B5EF4-FFF2-40B4-BE49-F238E27FC236}">
                <a16:creationId xmlns:a16="http://schemas.microsoft.com/office/drawing/2014/main" id="{DCAAE2A7-1675-403C-BE93-62F7B52F7196}"/>
              </a:ext>
            </a:extLst>
          </p:cNvPr>
          <p:cNvSpPr>
            <a:spLocks noGrp="1"/>
          </p:cNvSpPr>
          <p:nvPr>
            <p:ph idx="1"/>
          </p:nvPr>
        </p:nvSpPr>
        <p:spPr/>
        <p:txBody>
          <a:bodyPr>
            <a:normAutofit fontScale="92500"/>
          </a:bodyPr>
          <a:lstStyle/>
          <a:p>
            <a:r>
              <a:rPr lang="en-US" altLang="zh-CN" b="1" dirty="0">
                <a:latin typeface="+mj-ea"/>
                <a:ea typeface="+mj-ea"/>
              </a:rPr>
              <a:t>3D</a:t>
            </a:r>
            <a:r>
              <a:rPr lang="zh-CN" altLang="en-US" b="1" dirty="0">
                <a:latin typeface="+mj-ea"/>
                <a:ea typeface="+mj-ea"/>
              </a:rPr>
              <a:t>层结构</a:t>
            </a:r>
            <a:r>
              <a:rPr lang="zh-CN" altLang="en-US" dirty="0"/>
              <a:t>：</a:t>
            </a:r>
            <a:r>
              <a:rPr lang="en-US" altLang="zh-CN" dirty="0"/>
              <a:t>CNN</a:t>
            </a:r>
            <a:r>
              <a:rPr lang="zh-CN" altLang="en-US" dirty="0"/>
              <a:t>每一层是一个三维结构，可看做数据立方体。</a:t>
            </a:r>
            <a:endParaRPr lang="en-US" altLang="zh-CN" dirty="0"/>
          </a:p>
          <a:p>
            <a:r>
              <a:rPr lang="zh-CN" altLang="en-US" b="1" dirty="0">
                <a:latin typeface="+mj-ea"/>
                <a:ea typeface="+mj-ea"/>
              </a:rPr>
              <a:t>局部连接</a:t>
            </a:r>
            <a:r>
              <a:rPr lang="zh-CN" altLang="en-US" dirty="0"/>
              <a:t>：层与层之间的神经元不进行全连接，前一层神经元仅通过卷积核与下一层神经元局部连接</a:t>
            </a:r>
            <a:endParaRPr lang="en-US" altLang="zh-CN" dirty="0"/>
          </a:p>
          <a:p>
            <a:r>
              <a:rPr lang="zh-CN" altLang="en-US" b="1" dirty="0">
                <a:latin typeface="+mj-ea"/>
                <a:ea typeface="+mj-ea"/>
              </a:rPr>
              <a:t>共享权重（平移不变性）</a:t>
            </a:r>
            <a:r>
              <a:rPr lang="zh-CN" altLang="en-US" dirty="0"/>
              <a:t>：通过卷积运算大幅降低训练参数量，并且可以很好地应对图像的平移变换</a:t>
            </a:r>
          </a:p>
        </p:txBody>
      </p:sp>
    </p:spTree>
    <p:extLst>
      <p:ext uri="{BB962C8B-B14F-4D97-AF65-F5344CB8AC3E}">
        <p14:creationId xmlns:p14="http://schemas.microsoft.com/office/powerpoint/2010/main" val="1369921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DD2D0-3959-4256-BE99-788D4F648EAC}"/>
              </a:ext>
            </a:extLst>
          </p:cNvPr>
          <p:cNvSpPr>
            <a:spLocks noGrp="1"/>
          </p:cNvSpPr>
          <p:nvPr>
            <p:ph type="title"/>
          </p:nvPr>
        </p:nvSpPr>
        <p:spPr/>
        <p:txBody>
          <a:bodyPr/>
          <a:lstStyle/>
          <a:p>
            <a:r>
              <a:rPr lang="zh-CN" altLang="en-US" dirty="0"/>
              <a:t>回顾卷积</a:t>
            </a:r>
          </a:p>
        </p:txBody>
      </p:sp>
      <p:sp>
        <p:nvSpPr>
          <p:cNvPr id="3" name="内容占位符 2">
            <a:extLst>
              <a:ext uri="{FF2B5EF4-FFF2-40B4-BE49-F238E27FC236}">
                <a16:creationId xmlns:a16="http://schemas.microsoft.com/office/drawing/2014/main" id="{7E2AB86D-0A3C-4127-B83A-2515BEF8785A}"/>
              </a:ext>
            </a:extLst>
          </p:cNvPr>
          <p:cNvSpPr>
            <a:spLocks noGrp="1"/>
          </p:cNvSpPr>
          <p:nvPr>
            <p:ph idx="1"/>
          </p:nvPr>
        </p:nvSpPr>
        <p:spPr/>
        <p:txBody>
          <a:bodyPr/>
          <a:lstStyle/>
          <a:p>
            <a:r>
              <a:rPr lang="zh-CN" altLang="en-US" dirty="0"/>
              <a:t>一种算子：输入两个函数，生成新函数</a:t>
            </a:r>
            <a:endParaRPr lang="en-US" altLang="zh-CN" dirty="0"/>
          </a:p>
          <a:p>
            <a:endParaRPr lang="en-US" altLang="zh-CN" dirty="0"/>
          </a:p>
          <a:p>
            <a:endParaRPr lang="en-US" altLang="zh-CN" dirty="0"/>
          </a:p>
          <a:p>
            <a:r>
              <a:rPr lang="zh-CN" altLang="en-US" dirty="0"/>
              <a:t>离散卷积：“加权平移变换”</a:t>
            </a:r>
            <a:endParaRPr lang="en-US" altLang="zh-CN" dirty="0"/>
          </a:p>
        </p:txBody>
      </p:sp>
      <p:graphicFrame>
        <p:nvGraphicFramePr>
          <p:cNvPr id="4" name="对象 3">
            <a:extLst>
              <a:ext uri="{FF2B5EF4-FFF2-40B4-BE49-F238E27FC236}">
                <a16:creationId xmlns:a16="http://schemas.microsoft.com/office/drawing/2014/main" id="{6594B56E-6858-4F12-BCF4-2E89BAED3DE7}"/>
              </a:ext>
            </a:extLst>
          </p:cNvPr>
          <p:cNvGraphicFramePr>
            <a:graphicFrameLocks noChangeAspect="1"/>
          </p:cNvGraphicFramePr>
          <p:nvPr>
            <p:extLst>
              <p:ext uri="{D42A27DB-BD31-4B8C-83A1-F6EECF244321}">
                <p14:modId xmlns:p14="http://schemas.microsoft.com/office/powerpoint/2010/main" val="3110792548"/>
              </p:ext>
            </p:extLst>
          </p:nvPr>
        </p:nvGraphicFramePr>
        <p:xfrm>
          <a:off x="1327360" y="2864842"/>
          <a:ext cx="2341195" cy="526112"/>
        </p:xfrm>
        <a:graphic>
          <a:graphicData uri="http://schemas.openxmlformats.org/presentationml/2006/ole">
            <mc:AlternateContent xmlns:mc="http://schemas.openxmlformats.org/markup-compatibility/2006">
              <mc:Choice xmlns:v="urn:schemas-microsoft-com:vml" Requires="v">
                <p:oleObj spid="_x0000_s1095" name="Equation" r:id="rId3" imgW="1130040" imgH="253800" progId="Equation.DSMT4">
                  <p:embed/>
                </p:oleObj>
              </mc:Choice>
              <mc:Fallback>
                <p:oleObj name="Equation" r:id="rId3" imgW="1130040" imgH="253800" progId="Equation.DSMT4">
                  <p:embed/>
                  <p:pic>
                    <p:nvPicPr>
                      <p:cNvPr id="0" name=""/>
                      <p:cNvPicPr/>
                      <p:nvPr/>
                    </p:nvPicPr>
                    <p:blipFill>
                      <a:blip r:embed="rId4"/>
                      <a:stretch>
                        <a:fillRect/>
                      </a:stretch>
                    </p:blipFill>
                    <p:spPr>
                      <a:xfrm>
                        <a:off x="1327360" y="2864842"/>
                        <a:ext cx="2341195" cy="52611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A1F855A-1385-4052-88A6-0585F56F1E24}"/>
              </a:ext>
            </a:extLst>
          </p:cNvPr>
          <p:cNvGraphicFramePr>
            <a:graphicFrameLocks noChangeAspect="1"/>
          </p:cNvGraphicFramePr>
          <p:nvPr>
            <p:extLst>
              <p:ext uri="{D42A27DB-BD31-4B8C-83A1-F6EECF244321}">
                <p14:modId xmlns:p14="http://schemas.microsoft.com/office/powerpoint/2010/main" val="3279907044"/>
              </p:ext>
            </p:extLst>
          </p:nvPr>
        </p:nvGraphicFramePr>
        <p:xfrm>
          <a:off x="4376691" y="2760913"/>
          <a:ext cx="2389695" cy="668087"/>
        </p:xfrm>
        <a:graphic>
          <a:graphicData uri="http://schemas.openxmlformats.org/presentationml/2006/ole">
            <mc:AlternateContent xmlns:mc="http://schemas.openxmlformats.org/markup-compatibility/2006">
              <mc:Choice xmlns:v="urn:schemas-microsoft-com:vml" Requires="v">
                <p:oleObj spid="_x0000_s1096" name="Equation" r:id="rId5" imgW="1180800" imgH="330120" progId="Equation.DSMT4">
                  <p:embed/>
                </p:oleObj>
              </mc:Choice>
              <mc:Fallback>
                <p:oleObj name="Equation" r:id="rId5" imgW="1180800" imgH="330120" progId="Equation.DSMT4">
                  <p:embed/>
                  <p:pic>
                    <p:nvPicPr>
                      <p:cNvPr id="0" name=""/>
                      <p:cNvPicPr/>
                      <p:nvPr/>
                    </p:nvPicPr>
                    <p:blipFill>
                      <a:blip r:embed="rId6"/>
                      <a:stretch>
                        <a:fillRect/>
                      </a:stretch>
                    </p:blipFill>
                    <p:spPr>
                      <a:xfrm>
                        <a:off x="4376691" y="2760913"/>
                        <a:ext cx="2389695" cy="668087"/>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32E29DE-16A2-4715-ABA9-A19C4D8DA51B}"/>
              </a:ext>
            </a:extLst>
          </p:cNvPr>
          <p:cNvGraphicFramePr>
            <a:graphicFrameLocks noChangeAspect="1"/>
          </p:cNvGraphicFramePr>
          <p:nvPr>
            <p:extLst>
              <p:ext uri="{D42A27DB-BD31-4B8C-83A1-F6EECF244321}">
                <p14:modId xmlns:p14="http://schemas.microsoft.com/office/powerpoint/2010/main" val="1924398008"/>
              </p:ext>
            </p:extLst>
          </p:nvPr>
        </p:nvGraphicFramePr>
        <p:xfrm>
          <a:off x="2545091" y="4687394"/>
          <a:ext cx="3431891" cy="793771"/>
        </p:xfrm>
        <a:graphic>
          <a:graphicData uri="http://schemas.openxmlformats.org/presentationml/2006/ole">
            <mc:AlternateContent xmlns:mc="http://schemas.openxmlformats.org/markup-compatibility/2006">
              <mc:Choice xmlns:v="urn:schemas-microsoft-com:vml" Requires="v">
                <p:oleObj spid="_x0000_s1097" name="Equation" r:id="rId7" imgW="1866600" imgH="431640" progId="Equation.DSMT4">
                  <p:embed/>
                </p:oleObj>
              </mc:Choice>
              <mc:Fallback>
                <p:oleObj name="Equation" r:id="rId7" imgW="1866600" imgH="431640" progId="Equation.DSMT4">
                  <p:embed/>
                  <p:pic>
                    <p:nvPicPr>
                      <p:cNvPr id="0" name=""/>
                      <p:cNvPicPr/>
                      <p:nvPr/>
                    </p:nvPicPr>
                    <p:blipFill>
                      <a:blip r:embed="rId8"/>
                      <a:stretch>
                        <a:fillRect/>
                      </a:stretch>
                    </p:blipFill>
                    <p:spPr>
                      <a:xfrm>
                        <a:off x="2545091" y="4687394"/>
                        <a:ext cx="3431891" cy="793771"/>
                      </a:xfrm>
                      <a:prstGeom prst="rect">
                        <a:avLst/>
                      </a:prstGeom>
                    </p:spPr>
                  </p:pic>
                </p:oleObj>
              </mc:Fallback>
            </mc:AlternateContent>
          </a:graphicData>
        </a:graphic>
      </p:graphicFrame>
    </p:spTree>
    <p:extLst>
      <p:ext uri="{BB962C8B-B14F-4D97-AF65-F5344CB8AC3E}">
        <p14:creationId xmlns:p14="http://schemas.microsoft.com/office/powerpoint/2010/main" val="392177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F1FD-1D2F-415E-A0FE-CD694DAD81B5}"/>
              </a:ext>
            </a:extLst>
          </p:cNvPr>
          <p:cNvSpPr>
            <a:spLocks noGrp="1"/>
          </p:cNvSpPr>
          <p:nvPr>
            <p:ph type="title"/>
          </p:nvPr>
        </p:nvSpPr>
        <p:spPr/>
        <p:txBody>
          <a:bodyPr/>
          <a:lstStyle/>
          <a:p>
            <a:r>
              <a:rPr lang="zh-CN" altLang="en-US" dirty="0"/>
              <a:t>回顾卷积</a:t>
            </a:r>
          </a:p>
        </p:txBody>
      </p:sp>
      <p:graphicFrame>
        <p:nvGraphicFramePr>
          <p:cNvPr id="5" name="内容占位符 4">
            <a:extLst>
              <a:ext uri="{FF2B5EF4-FFF2-40B4-BE49-F238E27FC236}">
                <a16:creationId xmlns:a16="http://schemas.microsoft.com/office/drawing/2014/main" id="{269EE160-3383-4E67-9A26-B65472DB074E}"/>
              </a:ext>
            </a:extLst>
          </p:cNvPr>
          <p:cNvGraphicFramePr>
            <a:graphicFrameLocks noGrp="1"/>
          </p:cNvGraphicFramePr>
          <p:nvPr>
            <p:ph sz="half" idx="1"/>
            <p:extLst>
              <p:ext uri="{D42A27DB-BD31-4B8C-83A1-F6EECF244321}">
                <p14:modId xmlns:p14="http://schemas.microsoft.com/office/powerpoint/2010/main" val="1454351890"/>
              </p:ext>
            </p:extLst>
          </p:nvPr>
        </p:nvGraphicFramePr>
        <p:xfrm>
          <a:off x="2236208" y="2396491"/>
          <a:ext cx="5806840" cy="619760"/>
        </p:xfrm>
        <a:graphic>
          <a:graphicData uri="http://schemas.openxmlformats.org/drawingml/2006/table">
            <a:tbl>
              <a:tblPr firstRow="1" bandRow="1">
                <a:tableStyleId>{5C22544A-7EE6-4342-B048-85BDC9FD1C3A}</a:tableStyleId>
              </a:tblPr>
              <a:tblGrid>
                <a:gridCol w="580684">
                  <a:extLst>
                    <a:ext uri="{9D8B030D-6E8A-4147-A177-3AD203B41FA5}">
                      <a16:colId xmlns:a16="http://schemas.microsoft.com/office/drawing/2014/main" val="2032478789"/>
                    </a:ext>
                  </a:extLst>
                </a:gridCol>
                <a:gridCol w="580684">
                  <a:extLst>
                    <a:ext uri="{9D8B030D-6E8A-4147-A177-3AD203B41FA5}">
                      <a16:colId xmlns:a16="http://schemas.microsoft.com/office/drawing/2014/main" val="3704899925"/>
                    </a:ext>
                  </a:extLst>
                </a:gridCol>
                <a:gridCol w="580684">
                  <a:extLst>
                    <a:ext uri="{9D8B030D-6E8A-4147-A177-3AD203B41FA5}">
                      <a16:colId xmlns:a16="http://schemas.microsoft.com/office/drawing/2014/main" val="2852584315"/>
                    </a:ext>
                  </a:extLst>
                </a:gridCol>
                <a:gridCol w="580684">
                  <a:extLst>
                    <a:ext uri="{9D8B030D-6E8A-4147-A177-3AD203B41FA5}">
                      <a16:colId xmlns:a16="http://schemas.microsoft.com/office/drawing/2014/main" val="821674166"/>
                    </a:ext>
                  </a:extLst>
                </a:gridCol>
                <a:gridCol w="580684">
                  <a:extLst>
                    <a:ext uri="{9D8B030D-6E8A-4147-A177-3AD203B41FA5}">
                      <a16:colId xmlns:a16="http://schemas.microsoft.com/office/drawing/2014/main" val="589995026"/>
                    </a:ext>
                  </a:extLst>
                </a:gridCol>
                <a:gridCol w="580684">
                  <a:extLst>
                    <a:ext uri="{9D8B030D-6E8A-4147-A177-3AD203B41FA5}">
                      <a16:colId xmlns:a16="http://schemas.microsoft.com/office/drawing/2014/main" val="3052424473"/>
                    </a:ext>
                  </a:extLst>
                </a:gridCol>
                <a:gridCol w="580684">
                  <a:extLst>
                    <a:ext uri="{9D8B030D-6E8A-4147-A177-3AD203B41FA5}">
                      <a16:colId xmlns:a16="http://schemas.microsoft.com/office/drawing/2014/main" val="133308747"/>
                    </a:ext>
                  </a:extLst>
                </a:gridCol>
                <a:gridCol w="580684">
                  <a:extLst>
                    <a:ext uri="{9D8B030D-6E8A-4147-A177-3AD203B41FA5}">
                      <a16:colId xmlns:a16="http://schemas.microsoft.com/office/drawing/2014/main" val="2529584969"/>
                    </a:ext>
                  </a:extLst>
                </a:gridCol>
                <a:gridCol w="580684">
                  <a:extLst>
                    <a:ext uri="{9D8B030D-6E8A-4147-A177-3AD203B41FA5}">
                      <a16:colId xmlns:a16="http://schemas.microsoft.com/office/drawing/2014/main" val="3574216335"/>
                    </a:ext>
                  </a:extLst>
                </a:gridCol>
                <a:gridCol w="580684">
                  <a:extLst>
                    <a:ext uri="{9D8B030D-6E8A-4147-A177-3AD203B41FA5}">
                      <a16:colId xmlns:a16="http://schemas.microsoft.com/office/drawing/2014/main" val="1560191316"/>
                    </a:ext>
                  </a:extLst>
                </a:gridCol>
              </a:tblGrid>
              <a:tr h="619760">
                <a:tc>
                  <a:txBody>
                    <a:bodyPr/>
                    <a:lstStyle/>
                    <a:p>
                      <a:pPr algn="ctr"/>
                      <a:r>
                        <a:rPr lang="en-US" altLang="zh-CN" sz="2800" b="1" dirty="0">
                          <a:solidFill>
                            <a:schemeClr val="tx1"/>
                          </a:solidFill>
                        </a:rPr>
                        <a:t>a1</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a2</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a3</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a4</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a5</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a6</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a7</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a8</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a9</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a:solidFill>
                            <a:schemeClr val="tx1"/>
                          </a:solidFill>
                        </a:rPr>
                        <a:t>…</a:t>
                      </a:r>
                      <a:endParaRPr lang="zh-CN" alt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586405"/>
                  </a:ext>
                </a:extLst>
              </a:tr>
            </a:tbl>
          </a:graphicData>
        </a:graphic>
      </p:graphicFrame>
      <p:graphicFrame>
        <p:nvGraphicFramePr>
          <p:cNvPr id="7" name="对象 6">
            <a:extLst>
              <a:ext uri="{FF2B5EF4-FFF2-40B4-BE49-F238E27FC236}">
                <a16:creationId xmlns:a16="http://schemas.microsoft.com/office/drawing/2014/main" id="{0EC603CF-32B0-413A-AB45-08EB6B4D737C}"/>
              </a:ext>
            </a:extLst>
          </p:cNvPr>
          <p:cNvGraphicFramePr>
            <a:graphicFrameLocks noChangeAspect="1"/>
          </p:cNvGraphicFramePr>
          <p:nvPr>
            <p:extLst>
              <p:ext uri="{D42A27DB-BD31-4B8C-83A1-F6EECF244321}">
                <p14:modId xmlns:p14="http://schemas.microsoft.com/office/powerpoint/2010/main" val="536714972"/>
              </p:ext>
            </p:extLst>
          </p:nvPr>
        </p:nvGraphicFramePr>
        <p:xfrm>
          <a:off x="2642390" y="1340938"/>
          <a:ext cx="3431891" cy="793771"/>
        </p:xfrm>
        <a:graphic>
          <a:graphicData uri="http://schemas.openxmlformats.org/presentationml/2006/ole">
            <mc:AlternateContent xmlns:mc="http://schemas.openxmlformats.org/markup-compatibility/2006">
              <mc:Choice xmlns:v="urn:schemas-microsoft-com:vml" Requires="v">
                <p:oleObj spid="_x0000_s6209" name="Equation" r:id="rId3" imgW="1866600" imgH="431640" progId="Equation.DSMT4">
                  <p:embed/>
                </p:oleObj>
              </mc:Choice>
              <mc:Fallback>
                <p:oleObj name="Equation" r:id="rId3" imgW="1866600" imgH="431640" progId="Equation.DSMT4">
                  <p:embed/>
                  <p:pic>
                    <p:nvPicPr>
                      <p:cNvPr id="6" name="对象 5">
                        <a:extLst>
                          <a:ext uri="{FF2B5EF4-FFF2-40B4-BE49-F238E27FC236}">
                            <a16:creationId xmlns:a16="http://schemas.microsoft.com/office/drawing/2014/main" id="{832E29DE-16A2-4715-ABA9-A19C4D8DA51B}"/>
                          </a:ext>
                        </a:extLst>
                      </p:cNvPr>
                      <p:cNvPicPr/>
                      <p:nvPr/>
                    </p:nvPicPr>
                    <p:blipFill>
                      <a:blip r:embed="rId4"/>
                      <a:stretch>
                        <a:fillRect/>
                      </a:stretch>
                    </p:blipFill>
                    <p:spPr>
                      <a:xfrm>
                        <a:off x="2642390" y="1340938"/>
                        <a:ext cx="3431891" cy="793771"/>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8C82AA4-9836-4100-AF31-C8058F603CE1}"/>
              </a:ext>
            </a:extLst>
          </p:cNvPr>
          <p:cNvGraphicFramePr>
            <a:graphicFrameLocks noChangeAspect="1"/>
          </p:cNvGraphicFramePr>
          <p:nvPr>
            <p:extLst>
              <p:ext uri="{D42A27DB-BD31-4B8C-83A1-F6EECF244321}">
                <p14:modId xmlns:p14="http://schemas.microsoft.com/office/powerpoint/2010/main" val="844513894"/>
              </p:ext>
            </p:extLst>
          </p:nvPr>
        </p:nvGraphicFramePr>
        <p:xfrm>
          <a:off x="1036410" y="2362508"/>
          <a:ext cx="903141" cy="577225"/>
        </p:xfrm>
        <a:graphic>
          <a:graphicData uri="http://schemas.openxmlformats.org/presentationml/2006/ole">
            <mc:AlternateContent xmlns:mc="http://schemas.openxmlformats.org/markup-compatibility/2006">
              <mc:Choice xmlns:v="urn:schemas-microsoft-com:vml" Requires="v">
                <p:oleObj spid="_x0000_s6210" name="Equation" r:id="rId5" imgW="317160" imgH="203040" progId="Equation.DSMT4">
                  <p:embed/>
                </p:oleObj>
              </mc:Choice>
              <mc:Fallback>
                <p:oleObj name="Equation" r:id="rId5" imgW="317160" imgH="203040" progId="Equation.DSMT4">
                  <p:embed/>
                  <p:pic>
                    <p:nvPicPr>
                      <p:cNvPr id="0" name=""/>
                      <p:cNvPicPr/>
                      <p:nvPr/>
                    </p:nvPicPr>
                    <p:blipFill>
                      <a:blip r:embed="rId6"/>
                      <a:stretch>
                        <a:fillRect/>
                      </a:stretch>
                    </p:blipFill>
                    <p:spPr>
                      <a:xfrm>
                        <a:off x="1036410" y="2362508"/>
                        <a:ext cx="903141" cy="57722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DF6C58-F973-4A27-ADFC-891FA5674E19}"/>
              </a:ext>
            </a:extLst>
          </p:cNvPr>
          <p:cNvGraphicFramePr>
            <a:graphicFrameLocks noChangeAspect="1"/>
          </p:cNvGraphicFramePr>
          <p:nvPr>
            <p:extLst>
              <p:ext uri="{D42A27DB-BD31-4B8C-83A1-F6EECF244321}">
                <p14:modId xmlns:p14="http://schemas.microsoft.com/office/powerpoint/2010/main" val="1234199560"/>
              </p:ext>
            </p:extLst>
          </p:nvPr>
        </p:nvGraphicFramePr>
        <p:xfrm>
          <a:off x="1022830" y="3375025"/>
          <a:ext cx="916722" cy="543243"/>
        </p:xfrm>
        <a:graphic>
          <a:graphicData uri="http://schemas.openxmlformats.org/presentationml/2006/ole">
            <mc:AlternateContent xmlns:mc="http://schemas.openxmlformats.org/markup-compatibility/2006">
              <mc:Choice xmlns:v="urn:schemas-microsoft-com:vml" Requires="v">
                <p:oleObj spid="_x0000_s6211" name="Equation" r:id="rId7" imgW="342720" imgH="203040" progId="Equation.DSMT4">
                  <p:embed/>
                </p:oleObj>
              </mc:Choice>
              <mc:Fallback>
                <p:oleObj name="Equation" r:id="rId7" imgW="342720" imgH="203040" progId="Equation.DSMT4">
                  <p:embed/>
                  <p:pic>
                    <p:nvPicPr>
                      <p:cNvPr id="0" name=""/>
                      <p:cNvPicPr/>
                      <p:nvPr/>
                    </p:nvPicPr>
                    <p:blipFill>
                      <a:blip r:embed="rId8"/>
                      <a:stretch>
                        <a:fillRect/>
                      </a:stretch>
                    </p:blipFill>
                    <p:spPr>
                      <a:xfrm>
                        <a:off x="1022830" y="3375025"/>
                        <a:ext cx="916722" cy="543243"/>
                      </a:xfrm>
                      <a:prstGeom prst="rect">
                        <a:avLst/>
                      </a:prstGeom>
                    </p:spPr>
                  </p:pic>
                </p:oleObj>
              </mc:Fallback>
            </mc:AlternateContent>
          </a:graphicData>
        </a:graphic>
      </p:graphicFrame>
      <p:graphicFrame>
        <p:nvGraphicFramePr>
          <p:cNvPr id="13" name="内容占位符 4">
            <a:extLst>
              <a:ext uri="{FF2B5EF4-FFF2-40B4-BE49-F238E27FC236}">
                <a16:creationId xmlns:a16="http://schemas.microsoft.com/office/drawing/2014/main" id="{23433FD8-9550-4620-98AB-2CAF4F461E1C}"/>
              </a:ext>
            </a:extLst>
          </p:cNvPr>
          <p:cNvGraphicFramePr>
            <a:graphicFrameLocks/>
          </p:cNvGraphicFramePr>
          <p:nvPr>
            <p:extLst>
              <p:ext uri="{D42A27DB-BD31-4B8C-83A1-F6EECF244321}">
                <p14:modId xmlns:p14="http://schemas.microsoft.com/office/powerpoint/2010/main" val="3194676196"/>
              </p:ext>
            </p:extLst>
          </p:nvPr>
        </p:nvGraphicFramePr>
        <p:xfrm>
          <a:off x="2236208" y="4844053"/>
          <a:ext cx="4645472" cy="619760"/>
        </p:xfrm>
        <a:graphic>
          <a:graphicData uri="http://schemas.openxmlformats.org/drawingml/2006/table">
            <a:tbl>
              <a:tblPr firstRow="1" bandRow="1">
                <a:tableStyleId>{5C22544A-7EE6-4342-B048-85BDC9FD1C3A}</a:tableStyleId>
              </a:tblPr>
              <a:tblGrid>
                <a:gridCol w="580684">
                  <a:extLst>
                    <a:ext uri="{9D8B030D-6E8A-4147-A177-3AD203B41FA5}">
                      <a16:colId xmlns:a16="http://schemas.microsoft.com/office/drawing/2014/main" val="2852584315"/>
                    </a:ext>
                  </a:extLst>
                </a:gridCol>
                <a:gridCol w="580684">
                  <a:extLst>
                    <a:ext uri="{9D8B030D-6E8A-4147-A177-3AD203B41FA5}">
                      <a16:colId xmlns:a16="http://schemas.microsoft.com/office/drawing/2014/main" val="821674166"/>
                    </a:ext>
                  </a:extLst>
                </a:gridCol>
                <a:gridCol w="580684">
                  <a:extLst>
                    <a:ext uri="{9D8B030D-6E8A-4147-A177-3AD203B41FA5}">
                      <a16:colId xmlns:a16="http://schemas.microsoft.com/office/drawing/2014/main" val="589995026"/>
                    </a:ext>
                  </a:extLst>
                </a:gridCol>
                <a:gridCol w="580684">
                  <a:extLst>
                    <a:ext uri="{9D8B030D-6E8A-4147-A177-3AD203B41FA5}">
                      <a16:colId xmlns:a16="http://schemas.microsoft.com/office/drawing/2014/main" val="3052424473"/>
                    </a:ext>
                  </a:extLst>
                </a:gridCol>
                <a:gridCol w="580684">
                  <a:extLst>
                    <a:ext uri="{9D8B030D-6E8A-4147-A177-3AD203B41FA5}">
                      <a16:colId xmlns:a16="http://schemas.microsoft.com/office/drawing/2014/main" val="133308747"/>
                    </a:ext>
                  </a:extLst>
                </a:gridCol>
                <a:gridCol w="580684">
                  <a:extLst>
                    <a:ext uri="{9D8B030D-6E8A-4147-A177-3AD203B41FA5}">
                      <a16:colId xmlns:a16="http://schemas.microsoft.com/office/drawing/2014/main" val="2529584969"/>
                    </a:ext>
                  </a:extLst>
                </a:gridCol>
                <a:gridCol w="580684">
                  <a:extLst>
                    <a:ext uri="{9D8B030D-6E8A-4147-A177-3AD203B41FA5}">
                      <a16:colId xmlns:a16="http://schemas.microsoft.com/office/drawing/2014/main" val="3574216335"/>
                    </a:ext>
                  </a:extLst>
                </a:gridCol>
                <a:gridCol w="580684">
                  <a:extLst>
                    <a:ext uri="{9D8B030D-6E8A-4147-A177-3AD203B41FA5}">
                      <a16:colId xmlns:a16="http://schemas.microsoft.com/office/drawing/2014/main" val="1560191316"/>
                    </a:ext>
                  </a:extLst>
                </a:gridCol>
              </a:tblGrid>
              <a:tr h="619760">
                <a:tc>
                  <a:txBody>
                    <a:bodyPr/>
                    <a:lstStyle/>
                    <a:p>
                      <a:pPr algn="ctr"/>
                      <a:r>
                        <a:rPr lang="en-US" altLang="zh-CN" sz="2800" b="1" dirty="0">
                          <a:solidFill>
                            <a:schemeClr val="tx1"/>
                          </a:solidFill>
                        </a:rPr>
                        <a:t>…</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c5</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c6</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c7</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c8</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586405"/>
                  </a:ext>
                </a:extLst>
              </a:tr>
            </a:tbl>
          </a:graphicData>
        </a:graphic>
      </p:graphicFrame>
      <p:graphicFrame>
        <p:nvGraphicFramePr>
          <p:cNvPr id="14" name="对象 13">
            <a:extLst>
              <a:ext uri="{FF2B5EF4-FFF2-40B4-BE49-F238E27FC236}">
                <a16:creationId xmlns:a16="http://schemas.microsoft.com/office/drawing/2014/main" id="{0185B560-A797-4643-829A-78AE871E2A81}"/>
              </a:ext>
            </a:extLst>
          </p:cNvPr>
          <p:cNvGraphicFramePr>
            <a:graphicFrameLocks noChangeAspect="1"/>
          </p:cNvGraphicFramePr>
          <p:nvPr>
            <p:extLst>
              <p:ext uri="{D42A27DB-BD31-4B8C-83A1-F6EECF244321}">
                <p14:modId xmlns:p14="http://schemas.microsoft.com/office/powerpoint/2010/main" val="1676096578"/>
              </p:ext>
            </p:extLst>
          </p:nvPr>
        </p:nvGraphicFramePr>
        <p:xfrm>
          <a:off x="631881" y="4930785"/>
          <a:ext cx="1307671" cy="418455"/>
        </p:xfrm>
        <a:graphic>
          <a:graphicData uri="http://schemas.openxmlformats.org/presentationml/2006/ole">
            <mc:AlternateContent xmlns:mc="http://schemas.openxmlformats.org/markup-compatibility/2006">
              <mc:Choice xmlns:v="urn:schemas-microsoft-com:vml" Requires="v">
                <p:oleObj spid="_x0000_s6212" name="Equation" r:id="rId9" imgW="634680" imgH="203040" progId="Equation.DSMT4">
                  <p:embed/>
                </p:oleObj>
              </mc:Choice>
              <mc:Fallback>
                <p:oleObj name="Equation" r:id="rId9" imgW="634680" imgH="203040" progId="Equation.DSMT4">
                  <p:embed/>
                  <p:pic>
                    <p:nvPicPr>
                      <p:cNvPr id="0" name=""/>
                      <p:cNvPicPr/>
                      <p:nvPr/>
                    </p:nvPicPr>
                    <p:blipFill>
                      <a:blip r:embed="rId10"/>
                      <a:stretch>
                        <a:fillRect/>
                      </a:stretch>
                    </p:blipFill>
                    <p:spPr>
                      <a:xfrm>
                        <a:off x="631881" y="4930785"/>
                        <a:ext cx="1307671" cy="418455"/>
                      </a:xfrm>
                      <a:prstGeom prst="rect">
                        <a:avLst/>
                      </a:prstGeom>
                    </p:spPr>
                  </p:pic>
                </p:oleObj>
              </mc:Fallback>
            </mc:AlternateContent>
          </a:graphicData>
        </a:graphic>
      </p:graphicFrame>
      <p:grpSp>
        <p:nvGrpSpPr>
          <p:cNvPr id="46" name="组合 45">
            <a:extLst>
              <a:ext uri="{FF2B5EF4-FFF2-40B4-BE49-F238E27FC236}">
                <a16:creationId xmlns:a16="http://schemas.microsoft.com/office/drawing/2014/main" id="{BEE87EEA-6D82-45F4-807F-9DD552F3742B}"/>
              </a:ext>
            </a:extLst>
          </p:cNvPr>
          <p:cNvGrpSpPr/>
          <p:nvPr/>
        </p:nvGrpSpPr>
        <p:grpSpPr>
          <a:xfrm>
            <a:off x="2236208" y="2396491"/>
            <a:ext cx="2335801" cy="2447562"/>
            <a:chOff x="1585750" y="2396491"/>
            <a:chExt cx="2335801" cy="2447562"/>
          </a:xfrm>
        </p:grpSpPr>
        <p:grpSp>
          <p:nvGrpSpPr>
            <p:cNvPr id="42" name="组合 41">
              <a:extLst>
                <a:ext uri="{FF2B5EF4-FFF2-40B4-BE49-F238E27FC236}">
                  <a16:creationId xmlns:a16="http://schemas.microsoft.com/office/drawing/2014/main" id="{45E3E16E-DE98-465E-B62B-CF1B1945B98C}"/>
                </a:ext>
              </a:extLst>
            </p:cNvPr>
            <p:cNvGrpSpPr/>
            <p:nvPr/>
          </p:nvGrpSpPr>
          <p:grpSpPr>
            <a:xfrm>
              <a:off x="1585750" y="3000857"/>
              <a:ext cx="2322736" cy="1843196"/>
              <a:chOff x="1220458" y="3000857"/>
              <a:chExt cx="2322736" cy="1843196"/>
            </a:xfrm>
          </p:grpSpPr>
          <p:graphicFrame>
            <p:nvGraphicFramePr>
              <p:cNvPr id="11" name="内容占位符 4">
                <a:extLst>
                  <a:ext uri="{FF2B5EF4-FFF2-40B4-BE49-F238E27FC236}">
                    <a16:creationId xmlns:a16="http://schemas.microsoft.com/office/drawing/2014/main" id="{9437B952-B772-4323-AB06-6B13C5B80B68}"/>
                  </a:ext>
                </a:extLst>
              </p:cNvPr>
              <p:cNvGraphicFramePr>
                <a:graphicFrameLocks/>
              </p:cNvGraphicFramePr>
              <p:nvPr>
                <p:extLst>
                  <p:ext uri="{D42A27DB-BD31-4B8C-83A1-F6EECF244321}">
                    <p14:modId xmlns:p14="http://schemas.microsoft.com/office/powerpoint/2010/main" val="909167019"/>
                  </p:ext>
                </p:extLst>
              </p:nvPr>
            </p:nvGraphicFramePr>
            <p:xfrm>
              <a:off x="1220458" y="3430905"/>
              <a:ext cx="2322736" cy="619760"/>
            </p:xfrm>
            <a:graphic>
              <a:graphicData uri="http://schemas.openxmlformats.org/drawingml/2006/table">
                <a:tbl>
                  <a:tblPr firstRow="1" bandRow="1">
                    <a:tableStyleId>{5C22544A-7EE6-4342-B048-85BDC9FD1C3A}</a:tableStyleId>
                  </a:tblPr>
                  <a:tblGrid>
                    <a:gridCol w="580684">
                      <a:extLst>
                        <a:ext uri="{9D8B030D-6E8A-4147-A177-3AD203B41FA5}">
                          <a16:colId xmlns:a16="http://schemas.microsoft.com/office/drawing/2014/main" val="2032478789"/>
                        </a:ext>
                      </a:extLst>
                    </a:gridCol>
                    <a:gridCol w="580684">
                      <a:extLst>
                        <a:ext uri="{9D8B030D-6E8A-4147-A177-3AD203B41FA5}">
                          <a16:colId xmlns:a16="http://schemas.microsoft.com/office/drawing/2014/main" val="3704899925"/>
                        </a:ext>
                      </a:extLst>
                    </a:gridCol>
                    <a:gridCol w="580684">
                      <a:extLst>
                        <a:ext uri="{9D8B030D-6E8A-4147-A177-3AD203B41FA5}">
                          <a16:colId xmlns:a16="http://schemas.microsoft.com/office/drawing/2014/main" val="2852584315"/>
                        </a:ext>
                      </a:extLst>
                    </a:gridCol>
                    <a:gridCol w="580684">
                      <a:extLst>
                        <a:ext uri="{9D8B030D-6E8A-4147-A177-3AD203B41FA5}">
                          <a16:colId xmlns:a16="http://schemas.microsoft.com/office/drawing/2014/main" val="821674166"/>
                        </a:ext>
                      </a:extLst>
                    </a:gridCol>
                  </a:tblGrid>
                  <a:tr h="619760">
                    <a:tc>
                      <a:txBody>
                        <a:bodyPr/>
                        <a:lstStyle/>
                        <a:p>
                          <a:pPr algn="ctr"/>
                          <a:r>
                            <a:rPr lang="en-US" altLang="zh-CN" sz="2800" b="1" dirty="0">
                              <a:solidFill>
                                <a:schemeClr val="tx1"/>
                              </a:solidFill>
                            </a:rPr>
                            <a:t>b1</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b2</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b3</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tx1"/>
                              </a:solidFill>
                            </a:rPr>
                            <a:t>b4</a:t>
                          </a:r>
                          <a:endParaRPr lang="zh-CN" altLang="en-US" sz="2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586405"/>
                      </a:ext>
                    </a:extLst>
                  </a:tr>
                </a:tbl>
              </a:graphicData>
            </a:graphic>
          </p:graphicFrame>
          <p:cxnSp>
            <p:nvCxnSpPr>
              <p:cNvPr id="16" name="直接连接符 15">
                <a:extLst>
                  <a:ext uri="{FF2B5EF4-FFF2-40B4-BE49-F238E27FC236}">
                    <a16:creationId xmlns:a16="http://schemas.microsoft.com/office/drawing/2014/main" id="{101D9326-ABF8-4F0C-B571-CD2FAB716C90}"/>
                  </a:ext>
                </a:extLst>
              </p:cNvPr>
              <p:cNvCxnSpPr>
                <a:cxnSpLocks/>
              </p:cNvCxnSpPr>
              <p:nvPr/>
            </p:nvCxnSpPr>
            <p:spPr>
              <a:xfrm flipH="1">
                <a:off x="1564640" y="3016251"/>
                <a:ext cx="1696720" cy="41274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E9CFEB1-959A-400B-A1D5-AE7FC13938A2}"/>
                  </a:ext>
                </a:extLst>
              </p:cNvPr>
              <p:cNvCxnSpPr>
                <a:cxnSpLocks/>
              </p:cNvCxnSpPr>
              <p:nvPr/>
            </p:nvCxnSpPr>
            <p:spPr>
              <a:xfrm flipH="1">
                <a:off x="2153920" y="3000857"/>
                <a:ext cx="488470" cy="4262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FC9157D-AB30-45CE-B504-1ADE611F68B4}"/>
                  </a:ext>
                </a:extLst>
              </p:cNvPr>
              <p:cNvCxnSpPr>
                <a:cxnSpLocks/>
              </p:cNvCxnSpPr>
              <p:nvPr/>
            </p:nvCxnSpPr>
            <p:spPr>
              <a:xfrm>
                <a:off x="2082800" y="3009507"/>
                <a:ext cx="559590" cy="41949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5D8F90C-2733-4FA7-93A3-65EDAF1ED892}"/>
                  </a:ext>
                </a:extLst>
              </p:cNvPr>
              <p:cNvCxnSpPr>
                <a:cxnSpLocks/>
              </p:cNvCxnSpPr>
              <p:nvPr/>
            </p:nvCxnSpPr>
            <p:spPr>
              <a:xfrm>
                <a:off x="1498600" y="3016251"/>
                <a:ext cx="1762760" cy="41084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B671C98-B405-49DB-8DBB-443D28EFC48C}"/>
                  </a:ext>
                </a:extLst>
              </p:cNvPr>
              <p:cNvCxnSpPr>
                <a:cxnSpLocks/>
                <a:stCxn id="11" idx="2"/>
              </p:cNvCxnSpPr>
              <p:nvPr/>
            </p:nvCxnSpPr>
            <p:spPr>
              <a:xfrm>
                <a:off x="2381826" y="4050665"/>
                <a:ext cx="260564" cy="793388"/>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4" name="矩形 43">
              <a:extLst>
                <a:ext uri="{FF2B5EF4-FFF2-40B4-BE49-F238E27FC236}">
                  <a16:creationId xmlns:a16="http://schemas.microsoft.com/office/drawing/2014/main" id="{92E1CA8B-7EA3-4653-97F0-005B3F0065CA}"/>
                </a:ext>
              </a:extLst>
            </p:cNvPr>
            <p:cNvSpPr/>
            <p:nvPr/>
          </p:nvSpPr>
          <p:spPr>
            <a:xfrm>
              <a:off x="1585750" y="2396491"/>
              <a:ext cx="2335801" cy="61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4563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2.22222E-6 L 0.06389 2.22222E-6 " pathEditMode="relative" rAng="0" ptsTypes="AA">
                                      <p:cBhvr>
                                        <p:cTn id="6" dur="1000" fill="hold"/>
                                        <p:tgtEl>
                                          <p:spTgt spid="46"/>
                                        </p:tgtEl>
                                        <p:attrNameLst>
                                          <p:attrName>ppt_x</p:attrName>
                                          <p:attrName>ppt_y</p:attrName>
                                        </p:attrNameLst>
                                      </p:cBhvr>
                                      <p:rCtr x="319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6389 2.22222E-6 L 0.12778 0.00023 " pathEditMode="relative" rAng="0" ptsTypes="AA">
                                      <p:cBhvr>
                                        <p:cTn id="10" dur="1000" fill="hold"/>
                                        <p:tgtEl>
                                          <p:spTgt spid="46"/>
                                        </p:tgtEl>
                                        <p:attrNameLst>
                                          <p:attrName>ppt_x</p:attrName>
                                          <p:attrName>ppt_y</p:attrName>
                                        </p:attrNameLst>
                                      </p:cBhvr>
                                      <p:rCtr x="3194"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12778 0.00023 L 0.19062 0.00023 " pathEditMode="relative" rAng="0" ptsTypes="AA">
                                      <p:cBhvr>
                                        <p:cTn id="14" dur="1000" fill="hold"/>
                                        <p:tgtEl>
                                          <p:spTgt spid="46"/>
                                        </p:tgtEl>
                                        <p:attrNameLst>
                                          <p:attrName>ppt_x</p:attrName>
                                          <p:attrName>ppt_y</p:attrName>
                                        </p:attrNameLst>
                                      </p:cBhvr>
                                      <p:rCtr x="31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TotalTime>
  <Words>964</Words>
  <Application>Microsoft Office PowerPoint</Application>
  <PresentationFormat>全屏显示(4:3)</PresentationFormat>
  <Paragraphs>135</Paragraphs>
  <Slides>35</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1" baseType="lpstr">
      <vt:lpstr>黑体</vt:lpstr>
      <vt:lpstr>Arial</vt:lpstr>
      <vt:lpstr>Cambria Math</vt:lpstr>
      <vt:lpstr>Times New Roman</vt:lpstr>
      <vt:lpstr>Office 主题​​</vt:lpstr>
      <vt:lpstr>Equation</vt:lpstr>
      <vt:lpstr>卷积神经网络 Convolutional Neural Network</vt:lpstr>
      <vt:lpstr>背景、引入</vt:lpstr>
      <vt:lpstr>图像、视频数据挖掘</vt:lpstr>
      <vt:lpstr>传统MLP的问题</vt:lpstr>
      <vt:lpstr>传统MLP的问题</vt:lpstr>
      <vt:lpstr>Introduction to CNN</vt:lpstr>
      <vt:lpstr>CNN 的特点</vt:lpstr>
      <vt:lpstr>回顾卷积</vt:lpstr>
      <vt:lpstr>回顾卷积</vt:lpstr>
      <vt:lpstr>CNN层级结构</vt:lpstr>
      <vt:lpstr>CNN层级结构</vt:lpstr>
      <vt:lpstr>Input Layer</vt:lpstr>
      <vt:lpstr>Convolution Layer</vt:lpstr>
      <vt:lpstr>Convolution Layer</vt:lpstr>
      <vt:lpstr>Convolution Layer</vt:lpstr>
      <vt:lpstr>Convolution Layer</vt:lpstr>
      <vt:lpstr>Convolution Layer</vt:lpstr>
      <vt:lpstr>激活函数</vt:lpstr>
      <vt:lpstr>ReLU（Rectified Linear Unit）</vt:lpstr>
      <vt:lpstr>消失梯度问题</vt:lpstr>
      <vt:lpstr>Pooling Layer（池化层/汇聚层）</vt:lpstr>
      <vt:lpstr>Fully Connected Layer</vt:lpstr>
      <vt:lpstr>模型训练</vt:lpstr>
      <vt:lpstr>更多的技术细节</vt:lpstr>
      <vt:lpstr>特征工程</vt:lpstr>
      <vt:lpstr>Regularization</vt:lpstr>
      <vt:lpstr>Dropout</vt:lpstr>
      <vt:lpstr>Hyperparameter（超参数）</vt:lpstr>
      <vt:lpstr>卷积层的参数关系</vt:lpstr>
      <vt:lpstr>Hyperparameter（超参数）</vt:lpstr>
      <vt:lpstr>Visualization</vt:lpstr>
      <vt:lpstr>Visualization</vt:lpstr>
      <vt:lpstr>Visualization</vt:lpstr>
      <vt:lpstr>Data Augmentation</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卷积神经网络 Convolutional Neural Network</dc:title>
  <dc:creator>张 浩然</dc:creator>
  <cp:lastModifiedBy>张 浩然</cp:lastModifiedBy>
  <cp:revision>47</cp:revision>
  <dcterms:created xsi:type="dcterms:W3CDTF">2019-04-29T01:28:27Z</dcterms:created>
  <dcterms:modified xsi:type="dcterms:W3CDTF">2019-05-01T07:09:41Z</dcterms:modified>
</cp:coreProperties>
</file>